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63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810" r:id="rId2"/>
    <p:sldMasterId id="2147483860" r:id="rId3"/>
    <p:sldMasterId id="2147483750" r:id="rId4"/>
  </p:sldMasterIdLst>
  <p:notesMasterIdLst>
    <p:notesMasterId r:id="rId22"/>
  </p:notesMasterIdLst>
  <p:sldIdLst>
    <p:sldId id="256" r:id="rId5"/>
    <p:sldId id="274" r:id="rId6"/>
    <p:sldId id="276" r:id="rId7"/>
    <p:sldId id="2147374532" r:id="rId8"/>
    <p:sldId id="2147374533" r:id="rId9"/>
    <p:sldId id="2147374534" r:id="rId10"/>
    <p:sldId id="2147374535" r:id="rId11"/>
    <p:sldId id="2147374536" r:id="rId12"/>
    <p:sldId id="2147374537" r:id="rId13"/>
    <p:sldId id="2147374538" r:id="rId14"/>
    <p:sldId id="2147374539" r:id="rId15"/>
    <p:sldId id="2147374540" r:id="rId16"/>
    <p:sldId id="2147374541" r:id="rId17"/>
    <p:sldId id="2147374542" r:id="rId18"/>
    <p:sldId id="2147374543" r:id="rId19"/>
    <p:sldId id="2147374544" r:id="rId20"/>
    <p:sldId id="1520" r:id="rId21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00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6" y="72"/>
      </p:cViewPr>
      <p:guideLst>
        <p:guide orient="horz" pos="1872"/>
        <p:guide pos="300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C3F6-5150-43EC-8651-6AF70B771BC1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8961-26CD-4D89-A730-B6F4F9586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33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9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1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4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6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6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4CF5-8659-4A18-BBED-3B5116BC222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Optional hidden back slide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8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2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9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3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Point-of-sale refers to more than brick and mortar check-out with a cashier.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FFFF00"/>
                </a:highlight>
              </a:rPr>
              <a:t>Create a list of the POS versions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Retail point-of-ale (POS)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pick up in store (BOPIS)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 online for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In-store self checkout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Mobile shopping (app or other method)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thinking through changes at POS, all of these channels need to be considered.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9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778747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41838"/>
          </a:xfrm>
          <a:prstGeom prst="rect">
            <a:avLst/>
          </a:prstGeom>
        </p:spPr>
        <p:txBody>
          <a:bodyPr anchor="ctr" anchorCtr="0"/>
          <a:lstStyle>
            <a:lvl1pPr marL="74250" indent="0" algn="ctr">
              <a:buNone/>
              <a:defRPr/>
            </a:lvl1pPr>
          </a:lstStyle>
          <a:p>
            <a:r>
              <a:rPr lang="en-GB" noProof="0" dirty="0"/>
              <a:t>Click to insert image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42175" y="2057400"/>
            <a:ext cx="1460500" cy="20562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pl-PL" noProof="0"/>
              <a:t>Kliknij ikonę, aby dodać obraz</a:t>
            </a:r>
            <a:endParaRPr lang="en-GB" noProof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222628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22BC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888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Editable colour in master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87209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885519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440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826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0086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Editable Colour in Master 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33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1" y="652825"/>
            <a:ext cx="1031716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  <p:sldLayoutId id="2147483854" r:id="rId3"/>
    <p:sldLayoutId id="2147483879" r:id="rId4"/>
    <p:sldLayoutId id="2147483880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pl-PL" noProof="0" dirty="0">
                <a:solidFill>
                  <a:srgbClr val="454545"/>
                </a:solidFill>
              </a:rPr>
              <a:t> Polska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</a:t>
            </a:r>
            <a:r>
              <a:rPr lang="pl-PL" noProof="0" dirty="0">
                <a:solidFill>
                  <a:srgbClr val="454545"/>
                </a:solidFill>
              </a:rPr>
              <a:t>23</a:t>
            </a:r>
            <a:endParaRPr lang="en-GB" noProof="0" dirty="0">
              <a:solidFill>
                <a:srgbClr val="45454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9" y="4649514"/>
            <a:ext cx="635922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12" r:id="rId2"/>
    <p:sldLayoutId id="2147483813" r:id="rId3"/>
    <p:sldLayoutId id="2147483856" r:id="rId4"/>
    <p:sldLayoutId id="2147483857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9" r:id="rId14"/>
    <p:sldLayoutId id="2147483824" r:id="rId15"/>
    <p:sldLayoutId id="2147483826" r:id="rId16"/>
    <p:sldLayoutId id="2147483827" r:id="rId17"/>
    <p:sldLayoutId id="2147483828" r:id="rId18"/>
    <p:sldLayoutId id="2147483858" r:id="rId19"/>
    <p:sldLayoutId id="2147483895" r:id="rId20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pl-PL" noProof="0" dirty="0">
                <a:solidFill>
                  <a:srgbClr val="454545"/>
                </a:solidFill>
              </a:rPr>
              <a:t> Polska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</a:t>
            </a:r>
            <a:r>
              <a:rPr lang="pl-PL" noProof="0" dirty="0">
                <a:solidFill>
                  <a:srgbClr val="454545"/>
                </a:solidFill>
              </a:rPr>
              <a:t>23</a:t>
            </a:r>
            <a:endParaRPr lang="en-GB" noProof="0" dirty="0">
              <a:solidFill>
                <a:srgbClr val="45454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" y="4641735"/>
            <a:ext cx="635922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228600" y="765253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20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72" r:id="rId3"/>
    <p:sldLayoutId id="2147483870" r:id="rId4"/>
    <p:sldLayoutId id="2147483874" r:id="rId5"/>
    <p:sldLayoutId id="2147483876" r:id="rId6"/>
    <p:sldLayoutId id="2147483878" r:id="rId7"/>
    <p:sldLayoutId id="2147483886" r:id="rId8"/>
    <p:sldLayoutId id="2147483888" r:id="rId9"/>
    <p:sldLayoutId id="2147483889" r:id="rId10"/>
    <p:sldLayoutId id="2147483893" r:id="rId11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pl-PL" noProof="0" dirty="0">
                <a:solidFill>
                  <a:srgbClr val="454545"/>
                </a:solidFill>
              </a:rPr>
              <a:t> Polska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</a:t>
            </a:r>
            <a:r>
              <a:rPr lang="pl-PL" noProof="0" dirty="0">
                <a:solidFill>
                  <a:srgbClr val="454545"/>
                </a:solidFill>
              </a:rPr>
              <a:t>23</a:t>
            </a:r>
            <a:endParaRPr lang="en-GB" noProof="0" dirty="0">
              <a:solidFill>
                <a:srgbClr val="45454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" y="4641735"/>
            <a:ext cx="635922" cy="38598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png"/><Relationship Id="rId4" Type="http://schemas.openxmlformats.org/officeDocument/2006/relationships/hyperlink" Target="https://www.lasersystemseurope.com/content/application-focus-medical-device-manufactu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(R)ewolucja kodowa w Retail</a:t>
            </a:r>
            <a:br>
              <a:rPr lang="pl-PL" dirty="0"/>
            </a:br>
            <a:r>
              <a:rPr lang="pl-PL" dirty="0"/>
              <a:t>– startujemy w nowy wymiar 2D</a:t>
            </a:r>
            <a:br>
              <a:rPr lang="pl-PL" dirty="0"/>
            </a:br>
            <a:endParaRPr lang="en-GB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AF3309A-27F6-BA10-3693-FF84A39E6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9EAFD65-4989-4DA8-8CC7-31BAEB20B7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Elżbieta Hałas, Członkini Zarządu GS1 Polska 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8358B4B-E228-44EF-2AA2-60347F990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Picture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D482CD07-CBF4-FC04-0561-1B91FCE0BAE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6504" t="-28964" r="225" b="-27178"/>
          <a:stretch/>
        </p:blipFill>
        <p:spPr>
          <a:xfrm>
            <a:off x="7242175" y="2057400"/>
            <a:ext cx="1460500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METRO Cash &amp; Carry i </a:t>
            </a:r>
            <a:r>
              <a:rPr lang="en-US" b="1" dirty="0" err="1"/>
              <a:t>Żabka</a:t>
            </a:r>
            <a:r>
              <a:rPr lang="en-US" b="1" dirty="0"/>
              <a:t> Polska </a:t>
            </a:r>
          </a:p>
        </p:txBody>
      </p:sp>
      <p:pic>
        <p:nvPicPr>
          <p:cNvPr id="2" name="Obrázok 22" descr="Obrázok, na ktorom je text&#10;&#10;Automaticky generovaný popis">
            <a:extLst>
              <a:ext uri="{FF2B5EF4-FFF2-40B4-BE49-F238E27FC236}">
                <a16:creationId xmlns:a16="http://schemas.microsoft.com/office/drawing/2014/main" id="{91E2766B-A703-A3A6-16BF-C2D22D918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3" y="3231911"/>
            <a:ext cx="2129041" cy="1197586"/>
          </a:xfrm>
          <a:prstGeom prst="rect">
            <a:avLst/>
          </a:prstGeom>
        </p:spPr>
      </p:pic>
      <p:pic>
        <p:nvPicPr>
          <p:cNvPr id="3" name="Obrázok 25" descr="Obrázok, na ktorom je text, jedlo, chod&#10;&#10;Automaticky generovaný popis">
            <a:extLst>
              <a:ext uri="{FF2B5EF4-FFF2-40B4-BE49-F238E27FC236}">
                <a16:creationId xmlns:a16="http://schemas.microsoft.com/office/drawing/2014/main" id="{91026BC8-BBBB-45CF-E711-BD1B57474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4" y="1959816"/>
            <a:ext cx="2129041" cy="119758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EE10274-0575-518C-58AE-A6C14EC38581}"/>
              </a:ext>
            </a:extLst>
          </p:cNvPr>
          <p:cNvSpPr txBox="1"/>
          <p:nvPr/>
        </p:nvSpPr>
        <p:spPr>
          <a:xfrm>
            <a:off x="1109231" y="978153"/>
            <a:ext cx="24482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b="1" dirty="0">
                <a:solidFill>
                  <a:schemeClr val="tx2"/>
                </a:solidFill>
              </a:rPr>
              <a:t>GTIN (01)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Kraj pochodzenia (422)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Data ważności (17)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Nr partii (10)</a:t>
            </a:r>
            <a:endParaRPr lang="pl-PL" sz="13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90EAAAF-D497-477D-8079-C54DD63DD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4916" y="2446305"/>
            <a:ext cx="2532760" cy="142467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B85184D-9889-A691-E357-9D5D3127C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9242" y="2446305"/>
            <a:ext cx="2532759" cy="14246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B6243B-EEB7-AA48-13FC-1224F68644D5}"/>
              </a:ext>
            </a:extLst>
          </p:cNvPr>
          <p:cNvSpPr txBox="1"/>
          <p:nvPr/>
        </p:nvSpPr>
        <p:spPr>
          <a:xfrm>
            <a:off x="4449308" y="978153"/>
            <a:ext cx="26785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b="1" dirty="0">
                <a:solidFill>
                  <a:schemeClr val="tx2"/>
                </a:solidFill>
              </a:rPr>
              <a:t>GTIN (01)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Data ważności (17)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Nr partii (10)</a:t>
            </a:r>
          </a:p>
          <a:p>
            <a:r>
              <a:rPr lang="pl-PL" sz="1300" b="1" dirty="0">
                <a:solidFill>
                  <a:schemeClr val="tx2"/>
                </a:solidFill>
              </a:rPr>
              <a:t>Nr seryjny (21)</a:t>
            </a:r>
            <a:endParaRPr lang="pl-PL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8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843A374F-1C50-2E58-6437-85808D925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9143999" cy="4531953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F4406DD-56FF-E66B-992A-C618B9E3D82C}"/>
              </a:ext>
            </a:extLst>
          </p:cNvPr>
          <p:cNvSpPr/>
          <p:nvPr/>
        </p:nvSpPr>
        <p:spPr>
          <a:xfrm>
            <a:off x="446472" y="1030661"/>
            <a:ext cx="2676140" cy="118473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Technologia nadrobiła zaległości 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E2F45A3-1463-37BE-B607-72C8CA2F0703}"/>
              </a:ext>
            </a:extLst>
          </p:cNvPr>
          <p:cNvSpPr txBox="1">
            <a:spLocks/>
          </p:cNvSpPr>
          <p:nvPr/>
        </p:nvSpPr>
        <p:spPr bwMode="auto">
          <a:xfrm>
            <a:off x="3128677" y="1161896"/>
            <a:ext cx="2886643" cy="1872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4000" b="0" i="0" kern="1200" cap="none" spc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55"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310"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466"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622" algn="l" defTabSz="45715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12065" marR="5080" algn="ctr">
              <a:spcBef>
                <a:spcPts val="105"/>
              </a:spcBef>
            </a:pPr>
            <a:r>
              <a:rPr lang="pl-PL" sz="1600" b="1" dirty="0">
                <a:solidFill>
                  <a:srgbClr val="FFFFFF"/>
                </a:solidFill>
              </a:rPr>
              <a:t>„</a:t>
            </a:r>
            <a:r>
              <a:rPr lang="en-US" sz="1600" b="1" dirty="0">
                <a:solidFill>
                  <a:srgbClr val="FFFFFF"/>
                </a:solidFill>
              </a:rPr>
              <a:t>2D</a:t>
            </a:r>
            <a:r>
              <a:rPr lang="en-US" sz="1600" b="1" spc="-20" dirty="0">
                <a:solidFill>
                  <a:srgbClr val="FFFFFF"/>
                </a:solidFill>
              </a:rPr>
              <a:t> </a:t>
            </a:r>
            <a:r>
              <a:rPr lang="pl-PL" sz="1600" b="1" spc="-20" dirty="0">
                <a:solidFill>
                  <a:srgbClr val="FFFFFF"/>
                </a:solidFill>
              </a:rPr>
              <a:t>pomagają nam przekazać informacje prosto do rąk naszych konsumentów”</a:t>
            </a:r>
            <a:r>
              <a:rPr lang="en-US" sz="1600" u="none" dirty="0">
                <a:solidFill>
                  <a:srgbClr val="FFFFFF"/>
                </a:solidFill>
              </a:rPr>
              <a:t> -</a:t>
            </a:r>
            <a:r>
              <a:rPr lang="en-US" sz="1600" u="none" spc="285" dirty="0">
                <a:solidFill>
                  <a:srgbClr val="FFFFFF"/>
                </a:solidFill>
              </a:rPr>
              <a:t> </a:t>
            </a:r>
            <a:r>
              <a:rPr lang="en-US" sz="1600" u="none" dirty="0">
                <a:solidFill>
                  <a:srgbClr val="FFFFFF"/>
                </a:solidFill>
              </a:rPr>
              <a:t>Rodney</a:t>
            </a:r>
            <a:r>
              <a:rPr lang="en-US" sz="1600" u="none" spc="-10" dirty="0">
                <a:solidFill>
                  <a:srgbClr val="FFFFFF"/>
                </a:solidFill>
              </a:rPr>
              <a:t> McMullen </a:t>
            </a:r>
            <a:r>
              <a:rPr lang="en-US" sz="1600" u="none" dirty="0">
                <a:solidFill>
                  <a:srgbClr val="FFFFFF"/>
                </a:solidFill>
              </a:rPr>
              <a:t>The</a:t>
            </a:r>
            <a:r>
              <a:rPr lang="en-US" sz="1600" u="none" spc="-10" dirty="0">
                <a:solidFill>
                  <a:srgbClr val="FFFFFF"/>
                </a:solidFill>
              </a:rPr>
              <a:t> </a:t>
            </a:r>
            <a:r>
              <a:rPr lang="en-US" sz="1600" u="none" dirty="0">
                <a:solidFill>
                  <a:srgbClr val="FFFFFF"/>
                </a:solidFill>
              </a:rPr>
              <a:t>Kroger</a:t>
            </a:r>
            <a:r>
              <a:rPr lang="en-US" sz="1600" u="none" spc="-10" dirty="0">
                <a:solidFill>
                  <a:srgbClr val="FFFFFF"/>
                </a:solidFill>
              </a:rPr>
              <a:t> Company</a:t>
            </a:r>
            <a:endParaRPr lang="en-US" sz="1600" dirty="0"/>
          </a:p>
          <a:p>
            <a:pPr marL="12065" marR="5080" algn="ctr">
              <a:spcBef>
                <a:spcPts val="105"/>
              </a:spcBef>
            </a:pPr>
            <a:endParaRPr lang="en-US" sz="2400" dirty="0"/>
          </a:p>
        </p:txBody>
      </p:sp>
      <p:pic>
        <p:nvPicPr>
          <p:cNvPr id="3" name="object 9">
            <a:extLst>
              <a:ext uri="{FF2B5EF4-FFF2-40B4-BE49-F238E27FC236}">
                <a16:creationId xmlns:a16="http://schemas.microsoft.com/office/drawing/2014/main" id="{98A54DA5-07F3-C291-2113-80124F533C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825" y="975781"/>
            <a:ext cx="1965536" cy="1227751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791F0CFF-8F50-DF8B-D12D-0C85DB3E671D}"/>
              </a:ext>
            </a:extLst>
          </p:cNvPr>
          <p:cNvSpPr/>
          <p:nvPr/>
        </p:nvSpPr>
        <p:spPr>
          <a:xfrm>
            <a:off x="6305529" y="2979833"/>
            <a:ext cx="2676140" cy="118473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632F4B4-D8AC-9CDC-08AE-CA49764312B9}"/>
              </a:ext>
            </a:extLst>
          </p:cNvPr>
          <p:cNvSpPr/>
          <p:nvPr/>
        </p:nvSpPr>
        <p:spPr>
          <a:xfrm>
            <a:off x="446472" y="2878214"/>
            <a:ext cx="2676140" cy="118473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55D2DC8F-095D-AA9C-AE76-89D5CEA733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3703" y="3110881"/>
            <a:ext cx="1187447" cy="952072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7152A04A-23A3-9FF0-6ED1-C8ABF068DFAD}"/>
              </a:ext>
            </a:extLst>
          </p:cNvPr>
          <p:cNvSpPr/>
          <p:nvPr/>
        </p:nvSpPr>
        <p:spPr>
          <a:xfrm>
            <a:off x="742825" y="3332041"/>
            <a:ext cx="2083435" cy="348615"/>
          </a:xfrm>
          <a:custGeom>
            <a:avLst/>
            <a:gdLst/>
            <a:ahLst/>
            <a:cxnLst/>
            <a:rect l="l" t="t" r="r" b="b"/>
            <a:pathLst>
              <a:path w="2083435" h="348614">
                <a:moveTo>
                  <a:pt x="360565" y="101053"/>
                </a:moveTo>
                <a:lnTo>
                  <a:pt x="360184" y="7518"/>
                </a:lnTo>
                <a:lnTo>
                  <a:pt x="360387" y="5956"/>
                </a:lnTo>
                <a:lnTo>
                  <a:pt x="359638" y="4432"/>
                </a:lnTo>
                <a:lnTo>
                  <a:pt x="357060" y="2705"/>
                </a:lnTo>
                <a:lnTo>
                  <a:pt x="355384" y="2705"/>
                </a:lnTo>
                <a:lnTo>
                  <a:pt x="354177" y="3606"/>
                </a:lnTo>
                <a:lnTo>
                  <a:pt x="180200" y="108343"/>
                </a:lnTo>
                <a:lnTo>
                  <a:pt x="5600" y="2717"/>
                </a:lnTo>
                <a:lnTo>
                  <a:pt x="3810" y="2717"/>
                </a:lnTo>
                <a:lnTo>
                  <a:pt x="914" y="4318"/>
                </a:lnTo>
                <a:lnTo>
                  <a:pt x="0" y="5867"/>
                </a:lnTo>
                <a:lnTo>
                  <a:pt x="139" y="7518"/>
                </a:lnTo>
                <a:lnTo>
                  <a:pt x="88" y="340575"/>
                </a:lnTo>
                <a:lnTo>
                  <a:pt x="1892" y="342417"/>
                </a:lnTo>
                <a:lnTo>
                  <a:pt x="91643" y="342506"/>
                </a:lnTo>
                <a:lnTo>
                  <a:pt x="93662" y="340690"/>
                </a:lnTo>
                <a:lnTo>
                  <a:pt x="93814" y="338328"/>
                </a:lnTo>
                <a:lnTo>
                  <a:pt x="93814" y="156159"/>
                </a:lnTo>
                <a:lnTo>
                  <a:pt x="177279" y="206044"/>
                </a:lnTo>
                <a:lnTo>
                  <a:pt x="178714" y="206527"/>
                </a:lnTo>
                <a:lnTo>
                  <a:pt x="180200" y="206679"/>
                </a:lnTo>
                <a:lnTo>
                  <a:pt x="181660" y="206514"/>
                </a:lnTo>
                <a:lnTo>
                  <a:pt x="183070" y="206032"/>
                </a:lnTo>
                <a:lnTo>
                  <a:pt x="360565" y="101053"/>
                </a:lnTo>
                <a:close/>
              </a:path>
              <a:path w="2083435" h="348614">
                <a:moveTo>
                  <a:pt x="762546" y="139293"/>
                </a:moveTo>
                <a:lnTo>
                  <a:pt x="760679" y="137439"/>
                </a:lnTo>
                <a:lnTo>
                  <a:pt x="632015" y="137426"/>
                </a:lnTo>
                <a:lnTo>
                  <a:pt x="630021" y="139230"/>
                </a:lnTo>
                <a:lnTo>
                  <a:pt x="629831" y="141566"/>
                </a:lnTo>
                <a:lnTo>
                  <a:pt x="629831" y="206451"/>
                </a:lnTo>
                <a:lnTo>
                  <a:pt x="630021" y="208788"/>
                </a:lnTo>
                <a:lnTo>
                  <a:pt x="632028" y="210566"/>
                </a:lnTo>
                <a:lnTo>
                  <a:pt x="634390" y="210515"/>
                </a:lnTo>
                <a:lnTo>
                  <a:pt x="760717" y="210743"/>
                </a:lnTo>
                <a:lnTo>
                  <a:pt x="762546" y="208927"/>
                </a:lnTo>
                <a:lnTo>
                  <a:pt x="762546" y="139293"/>
                </a:lnTo>
                <a:close/>
              </a:path>
              <a:path w="2083435" h="348614">
                <a:moveTo>
                  <a:pt x="781850" y="262255"/>
                </a:moveTo>
                <a:lnTo>
                  <a:pt x="780046" y="260400"/>
                </a:lnTo>
                <a:lnTo>
                  <a:pt x="777697" y="260362"/>
                </a:lnTo>
                <a:lnTo>
                  <a:pt x="600379" y="260362"/>
                </a:lnTo>
                <a:lnTo>
                  <a:pt x="600379" y="87884"/>
                </a:lnTo>
                <a:lnTo>
                  <a:pt x="777697" y="87845"/>
                </a:lnTo>
                <a:lnTo>
                  <a:pt x="779526" y="86004"/>
                </a:lnTo>
                <a:lnTo>
                  <a:pt x="779526" y="8191"/>
                </a:lnTo>
                <a:lnTo>
                  <a:pt x="777697" y="6350"/>
                </a:lnTo>
                <a:lnTo>
                  <a:pt x="509054" y="6350"/>
                </a:lnTo>
                <a:lnTo>
                  <a:pt x="507225" y="8191"/>
                </a:lnTo>
                <a:lnTo>
                  <a:pt x="507174" y="339966"/>
                </a:lnTo>
                <a:lnTo>
                  <a:pt x="508990" y="341820"/>
                </a:lnTo>
                <a:lnTo>
                  <a:pt x="779970" y="341858"/>
                </a:lnTo>
                <a:lnTo>
                  <a:pt x="781812" y="340042"/>
                </a:lnTo>
                <a:lnTo>
                  <a:pt x="781850" y="262255"/>
                </a:lnTo>
                <a:close/>
              </a:path>
              <a:path w="2083435" h="348614">
                <a:moveTo>
                  <a:pt x="1100607" y="119240"/>
                </a:moveTo>
                <a:lnTo>
                  <a:pt x="1098765" y="117424"/>
                </a:lnTo>
                <a:lnTo>
                  <a:pt x="1009142" y="117424"/>
                </a:lnTo>
                <a:lnTo>
                  <a:pt x="1007300" y="119240"/>
                </a:lnTo>
                <a:lnTo>
                  <a:pt x="1007300" y="340029"/>
                </a:lnTo>
                <a:lnTo>
                  <a:pt x="1009142" y="341858"/>
                </a:lnTo>
                <a:lnTo>
                  <a:pt x="1098765" y="341807"/>
                </a:lnTo>
                <a:lnTo>
                  <a:pt x="1100582" y="339953"/>
                </a:lnTo>
                <a:lnTo>
                  <a:pt x="1100531" y="337718"/>
                </a:lnTo>
                <a:lnTo>
                  <a:pt x="1100607" y="119240"/>
                </a:lnTo>
                <a:close/>
              </a:path>
              <a:path w="2083435" h="348614">
                <a:moveTo>
                  <a:pt x="1206157" y="8166"/>
                </a:moveTo>
                <a:lnTo>
                  <a:pt x="1204290" y="6311"/>
                </a:lnTo>
                <a:lnTo>
                  <a:pt x="903947" y="6350"/>
                </a:lnTo>
                <a:lnTo>
                  <a:pt x="902119" y="8191"/>
                </a:lnTo>
                <a:lnTo>
                  <a:pt x="902119" y="86004"/>
                </a:lnTo>
                <a:lnTo>
                  <a:pt x="903947" y="87845"/>
                </a:lnTo>
                <a:lnTo>
                  <a:pt x="906233" y="87884"/>
                </a:lnTo>
                <a:lnTo>
                  <a:pt x="1204290" y="87884"/>
                </a:lnTo>
                <a:lnTo>
                  <a:pt x="1206157" y="86029"/>
                </a:lnTo>
                <a:lnTo>
                  <a:pt x="1206157" y="8166"/>
                </a:lnTo>
                <a:close/>
              </a:path>
              <a:path w="2083435" h="348614">
                <a:moveTo>
                  <a:pt x="2083117" y="193446"/>
                </a:moveTo>
                <a:lnTo>
                  <a:pt x="2082965" y="190995"/>
                </a:lnTo>
                <a:lnTo>
                  <a:pt x="2081022" y="189039"/>
                </a:lnTo>
                <a:lnTo>
                  <a:pt x="2078545" y="188861"/>
                </a:lnTo>
                <a:lnTo>
                  <a:pt x="1994027" y="188747"/>
                </a:lnTo>
                <a:lnTo>
                  <a:pt x="1992058" y="190334"/>
                </a:lnTo>
                <a:lnTo>
                  <a:pt x="1991715" y="192544"/>
                </a:lnTo>
                <a:lnTo>
                  <a:pt x="1980704" y="219367"/>
                </a:lnTo>
                <a:lnTo>
                  <a:pt x="1961769" y="240423"/>
                </a:lnTo>
                <a:lnTo>
                  <a:pt x="1936877" y="254152"/>
                </a:lnTo>
                <a:lnTo>
                  <a:pt x="1907997" y="259003"/>
                </a:lnTo>
                <a:lnTo>
                  <a:pt x="1878469" y="254088"/>
                </a:lnTo>
                <a:lnTo>
                  <a:pt x="1853615" y="240334"/>
                </a:lnTo>
                <a:lnTo>
                  <a:pt x="1834667" y="219316"/>
                </a:lnTo>
                <a:lnTo>
                  <a:pt x="1823593" y="192544"/>
                </a:lnTo>
                <a:lnTo>
                  <a:pt x="1823313" y="190487"/>
                </a:lnTo>
                <a:lnTo>
                  <a:pt x="1821586" y="188950"/>
                </a:lnTo>
                <a:lnTo>
                  <a:pt x="1736839" y="188861"/>
                </a:lnTo>
                <a:lnTo>
                  <a:pt x="1734439" y="189052"/>
                </a:lnTo>
                <a:lnTo>
                  <a:pt x="1732610" y="191058"/>
                </a:lnTo>
                <a:lnTo>
                  <a:pt x="1732648" y="193446"/>
                </a:lnTo>
                <a:lnTo>
                  <a:pt x="1747926" y="249123"/>
                </a:lnTo>
                <a:lnTo>
                  <a:pt x="1769376" y="283946"/>
                </a:lnTo>
                <a:lnTo>
                  <a:pt x="1802104" y="315836"/>
                </a:lnTo>
                <a:lnTo>
                  <a:pt x="1847684" y="339140"/>
                </a:lnTo>
                <a:lnTo>
                  <a:pt x="1907692" y="348170"/>
                </a:lnTo>
                <a:lnTo>
                  <a:pt x="1967725" y="339140"/>
                </a:lnTo>
                <a:lnTo>
                  <a:pt x="2013381" y="315836"/>
                </a:lnTo>
                <a:lnTo>
                  <a:pt x="2046211" y="283946"/>
                </a:lnTo>
                <a:lnTo>
                  <a:pt x="2067737" y="249123"/>
                </a:lnTo>
                <a:lnTo>
                  <a:pt x="2079536" y="217068"/>
                </a:lnTo>
                <a:lnTo>
                  <a:pt x="2083117" y="193446"/>
                </a:lnTo>
                <a:close/>
              </a:path>
              <a:path w="2083435" h="348614">
                <a:moveTo>
                  <a:pt x="2083117" y="155257"/>
                </a:moveTo>
                <a:lnTo>
                  <a:pt x="2067953" y="99466"/>
                </a:lnTo>
                <a:lnTo>
                  <a:pt x="2046478" y="64516"/>
                </a:lnTo>
                <a:lnTo>
                  <a:pt x="2013673" y="32473"/>
                </a:lnTo>
                <a:lnTo>
                  <a:pt x="1968030" y="9067"/>
                </a:lnTo>
                <a:lnTo>
                  <a:pt x="1907997" y="0"/>
                </a:lnTo>
                <a:lnTo>
                  <a:pt x="1847989" y="9067"/>
                </a:lnTo>
                <a:lnTo>
                  <a:pt x="1802409" y="32473"/>
                </a:lnTo>
                <a:lnTo>
                  <a:pt x="1769681" y="64516"/>
                </a:lnTo>
                <a:lnTo>
                  <a:pt x="1748231" y="99466"/>
                </a:lnTo>
                <a:lnTo>
                  <a:pt x="1732953" y="155257"/>
                </a:lnTo>
                <a:lnTo>
                  <a:pt x="1732991" y="157505"/>
                </a:lnTo>
                <a:lnTo>
                  <a:pt x="1734858" y="159308"/>
                </a:lnTo>
                <a:lnTo>
                  <a:pt x="1821408" y="159258"/>
                </a:lnTo>
                <a:lnTo>
                  <a:pt x="1823072" y="157975"/>
                </a:lnTo>
                <a:lnTo>
                  <a:pt x="1823593" y="156159"/>
                </a:lnTo>
                <a:lnTo>
                  <a:pt x="1834629" y="129286"/>
                </a:lnTo>
                <a:lnTo>
                  <a:pt x="1853552" y="108140"/>
                </a:lnTo>
                <a:lnTo>
                  <a:pt x="1878418" y="94246"/>
                </a:lnTo>
                <a:lnTo>
                  <a:pt x="1907997" y="89166"/>
                </a:lnTo>
                <a:lnTo>
                  <a:pt x="1936940" y="94157"/>
                </a:lnTo>
                <a:lnTo>
                  <a:pt x="1961845" y="108038"/>
                </a:lnTo>
                <a:lnTo>
                  <a:pt x="1980768" y="129222"/>
                </a:lnTo>
                <a:lnTo>
                  <a:pt x="1991715" y="156159"/>
                </a:lnTo>
                <a:lnTo>
                  <a:pt x="1992325" y="158115"/>
                </a:lnTo>
                <a:lnTo>
                  <a:pt x="1994204" y="159410"/>
                </a:lnTo>
                <a:lnTo>
                  <a:pt x="2080920" y="159359"/>
                </a:lnTo>
                <a:lnTo>
                  <a:pt x="2082914" y="157581"/>
                </a:lnTo>
                <a:lnTo>
                  <a:pt x="2083117" y="155257"/>
                </a:lnTo>
                <a:close/>
              </a:path>
            </a:pathLst>
          </a:custGeom>
          <a:solidFill>
            <a:srgbClr val="1C3E7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3A9039D-1AB2-A355-0196-D63F78A55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946211" y="2837469"/>
            <a:ext cx="1476643" cy="1476643"/>
          </a:xfrm>
          <a:prstGeom prst="rect">
            <a:avLst/>
          </a:prstGeom>
        </p:spPr>
      </p:pic>
      <p:sp>
        <p:nvSpPr>
          <p:cNvPr id="14" name="object 15">
            <a:extLst>
              <a:ext uri="{FF2B5EF4-FFF2-40B4-BE49-F238E27FC236}">
                <a16:creationId xmlns:a16="http://schemas.microsoft.com/office/drawing/2014/main" id="{8A70B2E1-D1EF-C7E5-40DC-429A4B17F48A}"/>
              </a:ext>
            </a:extLst>
          </p:cNvPr>
          <p:cNvSpPr/>
          <p:nvPr/>
        </p:nvSpPr>
        <p:spPr>
          <a:xfrm>
            <a:off x="2062508" y="3338226"/>
            <a:ext cx="300355" cy="335915"/>
          </a:xfrm>
          <a:custGeom>
            <a:avLst/>
            <a:gdLst/>
            <a:ahLst/>
            <a:cxnLst/>
            <a:rect l="l" t="t" r="r" b="b"/>
            <a:pathLst>
              <a:path w="300355" h="335914">
                <a:moveTo>
                  <a:pt x="93167" y="2400"/>
                </a:moveTo>
                <a:lnTo>
                  <a:pt x="91440" y="355"/>
                </a:lnTo>
                <a:lnTo>
                  <a:pt x="88938" y="127"/>
                </a:lnTo>
                <a:lnTo>
                  <a:pt x="2133" y="0"/>
                </a:lnTo>
                <a:lnTo>
                  <a:pt x="88" y="1803"/>
                </a:lnTo>
                <a:lnTo>
                  <a:pt x="0" y="333857"/>
                </a:lnTo>
                <a:lnTo>
                  <a:pt x="1930" y="335724"/>
                </a:lnTo>
                <a:lnTo>
                  <a:pt x="91122" y="335673"/>
                </a:lnTo>
                <a:lnTo>
                  <a:pt x="92964" y="333857"/>
                </a:lnTo>
                <a:lnTo>
                  <a:pt x="92964" y="4711"/>
                </a:lnTo>
                <a:lnTo>
                  <a:pt x="93167" y="2400"/>
                </a:lnTo>
                <a:close/>
              </a:path>
              <a:path w="300355" h="335914">
                <a:moveTo>
                  <a:pt x="299885" y="113284"/>
                </a:moveTo>
                <a:lnTo>
                  <a:pt x="288099" y="58064"/>
                </a:lnTo>
                <a:lnTo>
                  <a:pt x="258318" y="24561"/>
                </a:lnTo>
                <a:lnTo>
                  <a:pt x="218897" y="7366"/>
                </a:lnTo>
                <a:lnTo>
                  <a:pt x="178219" y="1028"/>
                </a:lnTo>
                <a:lnTo>
                  <a:pt x="144627" y="127"/>
                </a:lnTo>
                <a:lnTo>
                  <a:pt x="125349" y="127"/>
                </a:lnTo>
                <a:lnTo>
                  <a:pt x="123482" y="1981"/>
                </a:lnTo>
                <a:lnTo>
                  <a:pt x="123482" y="79857"/>
                </a:lnTo>
                <a:lnTo>
                  <a:pt x="125349" y="81699"/>
                </a:lnTo>
                <a:lnTo>
                  <a:pt x="154673" y="81699"/>
                </a:lnTo>
                <a:lnTo>
                  <a:pt x="168097" y="82638"/>
                </a:lnTo>
                <a:lnTo>
                  <a:pt x="185013" y="87604"/>
                </a:lnTo>
                <a:lnTo>
                  <a:pt x="199517" y="99720"/>
                </a:lnTo>
                <a:lnTo>
                  <a:pt x="205663" y="122161"/>
                </a:lnTo>
                <a:lnTo>
                  <a:pt x="199326" y="144526"/>
                </a:lnTo>
                <a:lnTo>
                  <a:pt x="184569" y="156514"/>
                </a:lnTo>
                <a:lnTo>
                  <a:pt x="167741" y="161328"/>
                </a:lnTo>
                <a:lnTo>
                  <a:pt x="155219" y="162229"/>
                </a:lnTo>
                <a:lnTo>
                  <a:pt x="125374" y="162229"/>
                </a:lnTo>
                <a:lnTo>
                  <a:pt x="123520" y="164033"/>
                </a:lnTo>
                <a:lnTo>
                  <a:pt x="123482" y="230492"/>
                </a:lnTo>
                <a:lnTo>
                  <a:pt x="123228" y="232791"/>
                </a:lnTo>
                <a:lnTo>
                  <a:pt x="123913" y="235089"/>
                </a:lnTo>
                <a:lnTo>
                  <a:pt x="125374" y="236880"/>
                </a:lnTo>
                <a:lnTo>
                  <a:pt x="191833" y="335064"/>
                </a:lnTo>
                <a:lnTo>
                  <a:pt x="193230" y="335737"/>
                </a:lnTo>
                <a:lnTo>
                  <a:pt x="292506" y="335673"/>
                </a:lnTo>
                <a:lnTo>
                  <a:pt x="294246" y="335889"/>
                </a:lnTo>
                <a:lnTo>
                  <a:pt x="295922" y="334975"/>
                </a:lnTo>
                <a:lnTo>
                  <a:pt x="297167" y="332041"/>
                </a:lnTo>
                <a:lnTo>
                  <a:pt x="296976" y="330504"/>
                </a:lnTo>
                <a:lnTo>
                  <a:pt x="220433" y="219367"/>
                </a:lnTo>
                <a:lnTo>
                  <a:pt x="232841" y="214528"/>
                </a:lnTo>
                <a:lnTo>
                  <a:pt x="260159" y="197637"/>
                </a:lnTo>
                <a:lnTo>
                  <a:pt x="287464" y="165087"/>
                </a:lnTo>
                <a:lnTo>
                  <a:pt x="299885" y="113284"/>
                </a:lnTo>
                <a:close/>
              </a:path>
            </a:pathLst>
          </a:custGeom>
          <a:solidFill>
            <a:srgbClr val="1C3E76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23" name="object 14">
            <a:extLst>
              <a:ext uri="{FF2B5EF4-FFF2-40B4-BE49-F238E27FC236}">
                <a16:creationId xmlns:a16="http://schemas.microsoft.com/office/drawing/2014/main" id="{29F7853D-C99D-BCEF-EFB8-689B1DEB17F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82" y="3470584"/>
            <a:ext cx="93040" cy="203238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id="{C8772B2D-7F72-EE49-5886-3EAEA074748B}"/>
              </a:ext>
            </a:extLst>
          </p:cNvPr>
          <p:cNvSpPr/>
          <p:nvPr/>
        </p:nvSpPr>
        <p:spPr>
          <a:xfrm>
            <a:off x="6305529" y="975781"/>
            <a:ext cx="2676140" cy="118473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pic>
        <p:nvPicPr>
          <p:cNvPr id="10" name="object 16">
            <a:extLst>
              <a:ext uri="{FF2B5EF4-FFF2-40B4-BE49-F238E27FC236}">
                <a16:creationId xmlns:a16="http://schemas.microsoft.com/office/drawing/2014/main" id="{17008997-795A-E570-D8D1-C2B2BE75273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6556" y="1107268"/>
            <a:ext cx="901743" cy="9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8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GB" noProof="0"/>
          </a:p>
        </p:txBody>
      </p:sp>
      <p:pic>
        <p:nvPicPr>
          <p:cNvPr id="7" name="Afbeelding 15">
            <a:extLst>
              <a:ext uri="{FF2B5EF4-FFF2-40B4-BE49-F238E27FC236}">
                <a16:creationId xmlns:a16="http://schemas.microsoft.com/office/drawing/2014/main" id="{36BFE993-2350-4DA6-73E0-D46AE55F2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26" y="1488957"/>
            <a:ext cx="1840148" cy="1840148"/>
          </a:xfrm>
          <a:prstGeom prst="rect">
            <a:avLst/>
          </a:prstGeom>
        </p:spPr>
      </p:pic>
      <p:sp>
        <p:nvSpPr>
          <p:cNvPr id="11" name="Tekstballon: ovaal 8">
            <a:extLst>
              <a:ext uri="{FF2B5EF4-FFF2-40B4-BE49-F238E27FC236}">
                <a16:creationId xmlns:a16="http://schemas.microsoft.com/office/drawing/2014/main" id="{7895400A-E92A-7559-DF5D-44B84D225EDB}"/>
              </a:ext>
            </a:extLst>
          </p:cNvPr>
          <p:cNvSpPr/>
          <p:nvPr/>
        </p:nvSpPr>
        <p:spPr>
          <a:xfrm>
            <a:off x="5924817" y="1143610"/>
            <a:ext cx="2852770" cy="478879"/>
          </a:xfrm>
          <a:prstGeom prst="wedgeRectCallout">
            <a:avLst>
              <a:gd name="adj1" fmla="val -71652"/>
              <a:gd name="adj2" fmla="val 92518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Gdzie został wyprodukowany</a:t>
            </a:r>
            <a:r>
              <a:rPr lang="en-GB" sz="1400" dirty="0"/>
              <a:t>?</a:t>
            </a:r>
          </a:p>
        </p:txBody>
      </p:sp>
      <p:sp>
        <p:nvSpPr>
          <p:cNvPr id="13" name="Tekstballon: ovaal 9">
            <a:extLst>
              <a:ext uri="{FF2B5EF4-FFF2-40B4-BE49-F238E27FC236}">
                <a16:creationId xmlns:a16="http://schemas.microsoft.com/office/drawing/2014/main" id="{AA95D7C0-46B7-1FD6-346B-CF4C2136D01A}"/>
              </a:ext>
            </a:extLst>
          </p:cNvPr>
          <p:cNvSpPr/>
          <p:nvPr/>
        </p:nvSpPr>
        <p:spPr>
          <a:xfrm>
            <a:off x="5909038" y="1921145"/>
            <a:ext cx="2868548" cy="650605"/>
          </a:xfrm>
          <a:prstGeom prst="wedgeRectCallout">
            <a:avLst>
              <a:gd name="adj1" fmla="val -70233"/>
              <a:gd name="adj2" fmla="val 28189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Czy </a:t>
            </a:r>
            <a:r>
              <a:rPr lang="en-GB" sz="1400" dirty="0"/>
              <a:t>farmer </a:t>
            </a:r>
            <a:r>
              <a:rPr lang="pl-PL" sz="1400" dirty="0"/>
              <a:t>dostaje uczciwą </a:t>
            </a:r>
            <a:r>
              <a:rPr lang="en-GB" sz="1400" dirty="0"/>
              <a:t> </a:t>
            </a:r>
            <a:r>
              <a:rPr lang="pl-PL" sz="1400" dirty="0"/>
              <a:t>cenę </a:t>
            </a:r>
            <a:r>
              <a:rPr lang="en-GB" sz="1400" dirty="0"/>
              <a:t>?</a:t>
            </a:r>
          </a:p>
        </p:txBody>
      </p:sp>
      <p:sp>
        <p:nvSpPr>
          <p:cNvPr id="15" name="Tekstballon: ovaal 10">
            <a:extLst>
              <a:ext uri="{FF2B5EF4-FFF2-40B4-BE49-F238E27FC236}">
                <a16:creationId xmlns:a16="http://schemas.microsoft.com/office/drawing/2014/main" id="{662AC40C-AC32-C86C-4C3E-7A64B44652B4}"/>
              </a:ext>
            </a:extLst>
          </p:cNvPr>
          <p:cNvSpPr/>
          <p:nvPr/>
        </p:nvSpPr>
        <p:spPr>
          <a:xfrm>
            <a:off x="5924817" y="2902868"/>
            <a:ext cx="2868548" cy="612420"/>
          </a:xfrm>
          <a:prstGeom prst="wedgeRectCallout">
            <a:avLst>
              <a:gd name="adj1" fmla="val -67962"/>
              <a:gd name="adj2" fmla="val -25967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Czy jest bezpieczny dla mojego 3-latka?</a:t>
            </a:r>
            <a:endParaRPr lang="en-GB" sz="1400" dirty="0"/>
          </a:p>
        </p:txBody>
      </p:sp>
      <p:sp>
        <p:nvSpPr>
          <p:cNvPr id="16" name="Tekstballon: ovaal 11">
            <a:extLst>
              <a:ext uri="{FF2B5EF4-FFF2-40B4-BE49-F238E27FC236}">
                <a16:creationId xmlns:a16="http://schemas.microsoft.com/office/drawing/2014/main" id="{E77BD74E-F7DA-34B7-6680-E92DB996520B}"/>
              </a:ext>
            </a:extLst>
          </p:cNvPr>
          <p:cNvSpPr/>
          <p:nvPr/>
        </p:nvSpPr>
        <p:spPr>
          <a:xfrm>
            <a:off x="196823" y="3288200"/>
            <a:ext cx="3082016" cy="612420"/>
          </a:xfrm>
          <a:prstGeom prst="wedgeRectCallout">
            <a:avLst>
              <a:gd name="adj1" fmla="val 68016"/>
              <a:gd name="adj2" fmla="val -147170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Czy produkt jest </a:t>
            </a:r>
            <a:r>
              <a:rPr lang="pl-PL" sz="1400" dirty="0" err="1"/>
              <a:t>ekologiczy</a:t>
            </a:r>
            <a:r>
              <a:rPr lang="pl-PL" sz="1400" dirty="0"/>
              <a:t> (</a:t>
            </a:r>
            <a:r>
              <a:rPr lang="pl-PL" sz="1400" dirty="0" err="1"/>
              <a:t>sustainability</a:t>
            </a:r>
            <a:r>
              <a:rPr lang="pl-PL" sz="1400" dirty="0"/>
              <a:t>)</a:t>
            </a:r>
            <a:r>
              <a:rPr lang="en-GB" sz="1400" dirty="0"/>
              <a:t>?</a:t>
            </a:r>
          </a:p>
        </p:txBody>
      </p:sp>
      <p:sp>
        <p:nvSpPr>
          <p:cNvPr id="17" name="Tekstballon: ovaal 13">
            <a:extLst>
              <a:ext uri="{FF2B5EF4-FFF2-40B4-BE49-F238E27FC236}">
                <a16:creationId xmlns:a16="http://schemas.microsoft.com/office/drawing/2014/main" id="{096CBD9A-91EE-69C0-7BD8-04833BF91CE5}"/>
              </a:ext>
            </a:extLst>
          </p:cNvPr>
          <p:cNvSpPr/>
          <p:nvPr/>
        </p:nvSpPr>
        <p:spPr>
          <a:xfrm>
            <a:off x="196823" y="1248238"/>
            <a:ext cx="3004271" cy="481437"/>
          </a:xfrm>
          <a:prstGeom prst="wedgeRectCallout">
            <a:avLst>
              <a:gd name="adj1" fmla="val 73267"/>
              <a:gd name="adj2" fmla="val 85798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Czy ten produkt jest oryginalny</a:t>
            </a:r>
            <a:r>
              <a:rPr lang="en-GB" sz="1400" dirty="0"/>
              <a:t>?</a:t>
            </a:r>
          </a:p>
        </p:txBody>
      </p:sp>
      <p:sp>
        <p:nvSpPr>
          <p:cNvPr id="18" name="Tekstballon: ovaal 14">
            <a:extLst>
              <a:ext uri="{FF2B5EF4-FFF2-40B4-BE49-F238E27FC236}">
                <a16:creationId xmlns:a16="http://schemas.microsoft.com/office/drawing/2014/main" id="{DAA42394-638C-1ABA-4E04-8127776B1650}"/>
              </a:ext>
            </a:extLst>
          </p:cNvPr>
          <p:cNvSpPr/>
          <p:nvPr/>
        </p:nvSpPr>
        <p:spPr>
          <a:xfrm>
            <a:off x="196823" y="2162295"/>
            <a:ext cx="3082016" cy="481436"/>
          </a:xfrm>
          <a:prstGeom prst="wedgeRectCallout">
            <a:avLst>
              <a:gd name="adj1" fmla="val 69115"/>
              <a:gd name="adj2" fmla="val -44337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Gdzie mogę zamówić ten produkt?</a:t>
            </a:r>
            <a:endParaRPr lang="en-GB" sz="1400" dirty="0"/>
          </a:p>
        </p:txBody>
      </p:sp>
      <p:sp>
        <p:nvSpPr>
          <p:cNvPr id="19" name="Tekstballon: ovaal 16">
            <a:extLst>
              <a:ext uri="{FF2B5EF4-FFF2-40B4-BE49-F238E27FC236}">
                <a16:creationId xmlns:a16="http://schemas.microsoft.com/office/drawing/2014/main" id="{237CD043-3275-2960-2479-27524889B86C}"/>
              </a:ext>
            </a:extLst>
          </p:cNvPr>
          <p:cNvSpPr/>
          <p:nvPr/>
        </p:nvSpPr>
        <p:spPr>
          <a:xfrm>
            <a:off x="196823" y="443428"/>
            <a:ext cx="3796359" cy="481437"/>
          </a:xfrm>
          <a:prstGeom prst="wedgeRectCallout">
            <a:avLst>
              <a:gd name="adj1" fmla="val 50824"/>
              <a:gd name="adj2" fmla="val 1164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Jak zutylizować opakowanie?</a:t>
            </a:r>
            <a:endParaRPr lang="en-GB" sz="1400" dirty="0"/>
          </a:p>
        </p:txBody>
      </p:sp>
      <p:sp>
        <p:nvSpPr>
          <p:cNvPr id="20" name="Tekstballon: ovaal 18">
            <a:extLst>
              <a:ext uri="{FF2B5EF4-FFF2-40B4-BE49-F238E27FC236}">
                <a16:creationId xmlns:a16="http://schemas.microsoft.com/office/drawing/2014/main" id="{D840A9AE-3B8B-F037-9A3E-EA2B909B57B6}"/>
              </a:ext>
            </a:extLst>
          </p:cNvPr>
          <p:cNvSpPr/>
          <p:nvPr/>
        </p:nvSpPr>
        <p:spPr>
          <a:xfrm>
            <a:off x="4154997" y="443428"/>
            <a:ext cx="4622589" cy="481437"/>
          </a:xfrm>
          <a:prstGeom prst="wedgeRectCallout">
            <a:avLst>
              <a:gd name="adj1" fmla="val -34804"/>
              <a:gd name="adj2" fmla="val 138006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Gdzie znajdę sprawdzone przepisy</a:t>
            </a:r>
            <a:r>
              <a:rPr lang="en-GB" sz="1400" dirty="0"/>
              <a:t>? </a:t>
            </a:r>
          </a:p>
        </p:txBody>
      </p:sp>
      <p:sp>
        <p:nvSpPr>
          <p:cNvPr id="21" name="Tekstballon: ovaal 19">
            <a:extLst>
              <a:ext uri="{FF2B5EF4-FFF2-40B4-BE49-F238E27FC236}">
                <a16:creationId xmlns:a16="http://schemas.microsoft.com/office/drawing/2014/main" id="{6673D76E-9CD0-FF60-2940-8C22FB748D63}"/>
              </a:ext>
            </a:extLst>
          </p:cNvPr>
          <p:cNvSpPr/>
          <p:nvPr/>
        </p:nvSpPr>
        <p:spPr>
          <a:xfrm>
            <a:off x="3412189" y="3867556"/>
            <a:ext cx="3240359" cy="539806"/>
          </a:xfrm>
          <a:prstGeom prst="wedgeRectCallout">
            <a:avLst>
              <a:gd name="adj1" fmla="val -18482"/>
              <a:gd name="adj2" fmla="val -128069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Zdobądź punkty w programie lojalnościowym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562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367656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Kody 2D i cyfrowy link GS1 </a:t>
            </a:r>
            <a:endParaRPr lang="en-US" b="1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CFF002C-43F5-2C41-B455-E84D3BBA8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50"/>
          <a:stretch/>
        </p:blipFill>
        <p:spPr>
          <a:xfrm>
            <a:off x="6561859" y="2772843"/>
            <a:ext cx="2133161" cy="15783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92CA1F2-B5DC-540A-3ECA-269BAEF9A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42" t="12860" r="4952" b="11558"/>
          <a:stretch/>
        </p:blipFill>
        <p:spPr>
          <a:xfrm>
            <a:off x="825929" y="2075904"/>
            <a:ext cx="4374721" cy="2313349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A7AAAD41-F6EE-FC0E-EC2B-43C3255BCD10}"/>
              </a:ext>
            </a:extLst>
          </p:cNvPr>
          <p:cNvSpPr txBox="1"/>
          <p:nvPr/>
        </p:nvSpPr>
        <p:spPr>
          <a:xfrm>
            <a:off x="327364" y="993818"/>
            <a:ext cx="6893438" cy="52322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450"/>
              </a:spcBef>
              <a:spcAft>
                <a:spcPts val="225"/>
              </a:spcAft>
            </a:pPr>
            <a:r>
              <a:rPr lang="en-US" dirty="0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https:/</a:t>
            </a:r>
            <a:r>
              <a:rPr lang="pl-PL" dirty="0" err="1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firmaXYZ</a:t>
            </a:r>
            <a:r>
              <a:rPr lang="en-US" dirty="0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.com/</a:t>
            </a:r>
            <a:r>
              <a:rPr lang="en-US" dirty="0">
                <a:solidFill>
                  <a:schemeClr val="accent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01/</a:t>
            </a:r>
            <a:r>
              <a:rPr lang="en-US" dirty="0">
                <a:solidFill>
                  <a:schemeClr val="accent2"/>
                </a:solidFill>
                <a:highlight>
                  <a:srgbClr val="FFFF00"/>
                </a:highlight>
                <a:latin typeface="Verdana"/>
                <a:ea typeface="Times New Roman" panose="02020603050405020304" pitchFamily="18" charset="0"/>
                <a:cs typeface="Times New Roman"/>
              </a:rPr>
              <a:t>0</a:t>
            </a:r>
            <a:r>
              <a:rPr lang="pl-PL" sz="2800" dirty="0">
                <a:solidFill>
                  <a:schemeClr val="accent2"/>
                </a:solidFill>
                <a:highlight>
                  <a:srgbClr val="FFFF00"/>
                </a:highlight>
                <a:latin typeface="Verdana"/>
                <a:ea typeface="Times New Roman" panose="02020603050405020304" pitchFamily="18" charset="0"/>
                <a:cs typeface="Times New Roman"/>
              </a:rPr>
              <a:t>950</a:t>
            </a:r>
            <a:r>
              <a:rPr lang="en-US" dirty="0">
                <a:solidFill>
                  <a:schemeClr val="accent2"/>
                </a:solidFill>
                <a:highlight>
                  <a:srgbClr val="FFFF00"/>
                </a:highlight>
                <a:latin typeface="Verdana"/>
                <a:ea typeface="Times New Roman" panose="02020603050405020304" pitchFamily="18" charset="0"/>
                <a:cs typeface="Times New Roman"/>
              </a:rPr>
              <a:t>60001</a:t>
            </a:r>
            <a:r>
              <a:rPr lang="pl-PL" dirty="0">
                <a:solidFill>
                  <a:schemeClr val="accent2"/>
                </a:solidFill>
                <a:highlight>
                  <a:srgbClr val="FFFF00"/>
                </a:highlight>
                <a:latin typeface="Verdana"/>
                <a:ea typeface="Times New Roman" panose="02020603050405020304" pitchFamily="18" charset="0"/>
                <a:cs typeface="Times New Roman"/>
              </a:rPr>
              <a:t>49301</a:t>
            </a:r>
            <a:r>
              <a:rPr lang="en-US" dirty="0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/</a:t>
            </a:r>
            <a:r>
              <a:rPr lang="en-US" dirty="0">
                <a:solidFill>
                  <a:schemeClr val="accent1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10/PX8L</a:t>
            </a:r>
            <a:r>
              <a:rPr lang="en-US" dirty="0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/</a:t>
            </a:r>
            <a:r>
              <a:rPr lang="pl-PL" dirty="0">
                <a:solidFill>
                  <a:schemeClr val="tx2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…</a:t>
            </a:r>
            <a:endParaRPr lang="en-GB" dirty="0">
              <a:solidFill>
                <a:schemeClr val="accent3"/>
              </a:solidFill>
              <a:latin typeface="Verdana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175B1EE-1998-8266-10FF-707D1C858254}"/>
              </a:ext>
            </a:extLst>
          </p:cNvPr>
          <p:cNvSpPr txBox="1"/>
          <p:nvPr/>
        </p:nvSpPr>
        <p:spPr>
          <a:xfrm>
            <a:off x="6561859" y="2038598"/>
            <a:ext cx="2133161" cy="62324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cs typeface="Arial"/>
              </a:rPr>
              <a:t>GTIN</a:t>
            </a:r>
            <a:r>
              <a:rPr lang="en-GB" sz="1200" dirty="0">
                <a:solidFill>
                  <a:schemeClr val="tx2"/>
                </a:solidFill>
                <a:cs typeface="Arial"/>
              </a:rPr>
              <a:t>:</a:t>
            </a:r>
            <a:r>
              <a:rPr lang="pl-PL" sz="1200" dirty="0">
                <a:solidFill>
                  <a:schemeClr val="tx2"/>
                </a:solidFill>
                <a:cs typeface="Arial"/>
              </a:rPr>
              <a:t> </a:t>
            </a:r>
            <a:r>
              <a:rPr lang="en-US" sz="1100" b="1" dirty="0">
                <a:solidFill>
                  <a:schemeClr val="tx2"/>
                </a:solidFill>
                <a:highlight>
                  <a:srgbClr val="FFFF00"/>
                </a:highlight>
                <a:ea typeface="Verdana"/>
                <a:cs typeface="Verdana"/>
              </a:rPr>
              <a:t>0</a:t>
            </a:r>
            <a:r>
              <a:rPr lang="pl-PL" sz="1100" b="1" dirty="0">
                <a:solidFill>
                  <a:schemeClr val="tx2"/>
                </a:solidFill>
                <a:highlight>
                  <a:srgbClr val="FFFF00"/>
                </a:highlight>
                <a:ea typeface="Verdana"/>
                <a:cs typeface="Verdana"/>
              </a:rPr>
              <a:t>950</a:t>
            </a:r>
            <a:r>
              <a:rPr lang="en-US" sz="1100" b="1" dirty="0">
                <a:solidFill>
                  <a:schemeClr val="tx2"/>
                </a:solidFill>
                <a:highlight>
                  <a:srgbClr val="FFFF00"/>
                </a:highlight>
                <a:ea typeface="Verdana"/>
                <a:cs typeface="Verdana"/>
              </a:rPr>
              <a:t>60001</a:t>
            </a:r>
            <a:r>
              <a:rPr lang="pl-PL" sz="1100" b="1" dirty="0">
                <a:solidFill>
                  <a:schemeClr val="tx2"/>
                </a:solidFill>
                <a:highlight>
                  <a:srgbClr val="FFFF00"/>
                </a:highlight>
                <a:ea typeface="Verdana"/>
                <a:cs typeface="Verdana"/>
              </a:rPr>
              <a:t>49301</a:t>
            </a:r>
            <a:endParaRPr lang="en-GB" sz="11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GB" sz="1200" dirty="0">
                <a:solidFill>
                  <a:schemeClr val="accent1"/>
                </a:solidFill>
                <a:cs typeface="Arial"/>
              </a:rPr>
              <a:t>Batch/lot</a:t>
            </a:r>
            <a:r>
              <a:rPr lang="en-GB" sz="1200" dirty="0">
                <a:solidFill>
                  <a:schemeClr val="tx2"/>
                </a:solidFill>
                <a:cs typeface="Arial"/>
              </a:rPr>
              <a:t>:</a:t>
            </a:r>
            <a:r>
              <a:rPr lang="pl-PL" sz="1200" dirty="0">
                <a:solidFill>
                  <a:schemeClr val="tx2"/>
                </a:solidFill>
                <a:cs typeface="Arial"/>
              </a:rPr>
              <a:t> </a:t>
            </a:r>
            <a:r>
              <a:rPr lang="en-GB" sz="1200" b="1" dirty="0">
                <a:solidFill>
                  <a:schemeClr val="tx2"/>
                </a:solidFill>
                <a:cs typeface="Arial"/>
              </a:rPr>
              <a:t>PX8L</a:t>
            </a:r>
            <a:endParaRPr lang="en-GB" sz="1200" b="1" dirty="0">
              <a:solidFill>
                <a:schemeClr val="tx2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  <a:ea typeface="Verdana"/>
                <a:cs typeface="Verdana"/>
              </a:rPr>
              <a:t>Data</a:t>
            </a:r>
            <a:r>
              <a:rPr lang="en-US" sz="1200" dirty="0">
                <a:solidFill>
                  <a:schemeClr val="tx2"/>
                </a:solidFill>
                <a:ea typeface="Verdana"/>
                <a:cs typeface="Verdana"/>
              </a:rPr>
              <a:t>:</a:t>
            </a:r>
            <a:r>
              <a:rPr lang="pl-PL" sz="1200" dirty="0">
                <a:solidFill>
                  <a:schemeClr val="tx2"/>
                </a:solidFill>
                <a:ea typeface="Verdana"/>
                <a:cs typeface="Verdana"/>
              </a:rPr>
              <a:t> </a:t>
            </a:r>
            <a:r>
              <a:rPr lang="en-US" sz="1200" b="1" dirty="0">
                <a:solidFill>
                  <a:schemeClr val="tx2"/>
                </a:solidFill>
                <a:ea typeface="Verdana"/>
                <a:cs typeface="Verdana"/>
              </a:rPr>
              <a:t>202</a:t>
            </a:r>
            <a:r>
              <a:rPr lang="pl-PL" sz="1200" b="1" dirty="0">
                <a:solidFill>
                  <a:schemeClr val="tx2"/>
                </a:solidFill>
                <a:ea typeface="Verdana"/>
                <a:cs typeface="Verdana"/>
              </a:rPr>
              <a:t>2</a:t>
            </a:r>
            <a:r>
              <a:rPr lang="en-US" sz="1200" b="1" dirty="0">
                <a:solidFill>
                  <a:schemeClr val="tx2"/>
                </a:solidFill>
                <a:ea typeface="Verdana"/>
                <a:cs typeface="Verdana"/>
              </a:rPr>
              <a:t>-11-30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F0977E8E-6A90-D78D-929D-724851A5D547}"/>
              </a:ext>
            </a:extLst>
          </p:cNvPr>
          <p:cNvSpPr/>
          <p:nvPr/>
        </p:nvSpPr>
        <p:spPr>
          <a:xfrm rot="19126418">
            <a:off x="2632791" y="1793745"/>
            <a:ext cx="640057" cy="394458"/>
          </a:xfrm>
          <a:prstGeom prst="bentArrow">
            <a:avLst>
              <a:gd name="adj1" fmla="val 25000"/>
              <a:gd name="adj2" fmla="val 25000"/>
              <a:gd name="adj3" fmla="val 33163"/>
              <a:gd name="adj4" fmla="val 87500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E1CC8878-A848-6DAE-ECFD-823D8A6A263E}"/>
              </a:ext>
            </a:extLst>
          </p:cNvPr>
          <p:cNvSpPr txBox="1"/>
          <p:nvPr/>
        </p:nvSpPr>
        <p:spPr>
          <a:xfrm>
            <a:off x="7081459" y="3133725"/>
            <a:ext cx="430182" cy="8235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74763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14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367656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Kody 2D - jak połączyć internet z Twoim produktem? </a:t>
            </a:r>
            <a:endParaRPr lang="en-US" b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052D447-D02E-F98C-D581-8BEF0326E666}"/>
              </a:ext>
            </a:extLst>
          </p:cNvPr>
          <p:cNvSpPr/>
          <p:nvPr/>
        </p:nvSpPr>
        <p:spPr>
          <a:xfrm>
            <a:off x="7158889" y="1199079"/>
            <a:ext cx="1701265" cy="3144078"/>
          </a:xfrm>
          <a:prstGeom prst="rect">
            <a:avLst/>
          </a:prstGeom>
          <a:noFill/>
          <a:ln w="38100">
            <a:solidFill>
              <a:srgbClr val="3464F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srgbClr val="454545"/>
                </a:solidFill>
                <a:latin typeface="Verdana"/>
              </a:rPr>
              <a:t>Aplikacja </a:t>
            </a:r>
          </a:p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Konsumencka 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E5D12AC-64F4-D86F-E96F-F850179C9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1" y="1154668"/>
            <a:ext cx="1405254" cy="621794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5FB181DD-B379-815E-FDD5-6ABB0B5D43BD}"/>
              </a:ext>
            </a:extLst>
          </p:cNvPr>
          <p:cNvSpPr txBox="1"/>
          <p:nvPr/>
        </p:nvSpPr>
        <p:spPr>
          <a:xfrm>
            <a:off x="4572000" y="1480959"/>
            <a:ext cx="227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/jk8jnnN67dj</a:t>
            </a:r>
          </a:p>
        </p:txBody>
      </p:sp>
      <p:pic>
        <p:nvPicPr>
          <p:cNvPr id="9" name="Bildobjekt 14">
            <a:extLst>
              <a:ext uri="{FF2B5EF4-FFF2-40B4-BE49-F238E27FC236}">
                <a16:creationId xmlns:a16="http://schemas.microsoft.com/office/drawing/2014/main" id="{1BF5C94C-E289-878F-7942-2DE83946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3" y="2446578"/>
            <a:ext cx="685695" cy="685695"/>
          </a:xfrm>
          <a:prstGeom prst="rect">
            <a:avLst/>
          </a:prstGeom>
        </p:spPr>
      </p:pic>
      <p:cxnSp>
        <p:nvCxnSpPr>
          <p:cNvPr id="10" name="Rak koppling 19">
            <a:extLst>
              <a:ext uri="{FF2B5EF4-FFF2-40B4-BE49-F238E27FC236}">
                <a16:creationId xmlns:a16="http://schemas.microsoft.com/office/drawing/2014/main" id="{80F4788E-00C7-A2D1-30BD-9B410685D00F}"/>
              </a:ext>
            </a:extLst>
          </p:cNvPr>
          <p:cNvCxnSpPr>
            <a:cxnSpLocks/>
          </p:cNvCxnSpPr>
          <p:nvPr/>
        </p:nvCxnSpPr>
        <p:spPr>
          <a:xfrm>
            <a:off x="802804" y="1858859"/>
            <a:ext cx="216435" cy="5280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21">
            <a:extLst>
              <a:ext uri="{FF2B5EF4-FFF2-40B4-BE49-F238E27FC236}">
                <a16:creationId xmlns:a16="http://schemas.microsoft.com/office/drawing/2014/main" id="{891CA81A-22AA-BE27-AD24-0410FED8A367}"/>
              </a:ext>
            </a:extLst>
          </p:cNvPr>
          <p:cNvCxnSpPr>
            <a:cxnSpLocks/>
          </p:cNvCxnSpPr>
          <p:nvPr/>
        </p:nvCxnSpPr>
        <p:spPr>
          <a:xfrm flipH="1">
            <a:off x="1893086" y="1842358"/>
            <a:ext cx="3274667" cy="6100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0198B2D0-4A8F-1D53-4396-EB1C3AA5A63B}"/>
              </a:ext>
            </a:extLst>
          </p:cNvPr>
          <p:cNvCxnSpPr>
            <a:cxnSpLocks/>
            <a:stCxn id="26" idx="4"/>
            <a:endCxn id="20" idx="1"/>
          </p:cNvCxnSpPr>
          <p:nvPr/>
        </p:nvCxnSpPr>
        <p:spPr>
          <a:xfrm flipV="1">
            <a:off x="4760356" y="2531912"/>
            <a:ext cx="2227327" cy="11760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CBE2CC8E-442F-AC64-08B1-2241AE6EE04B}"/>
              </a:ext>
            </a:extLst>
          </p:cNvPr>
          <p:cNvSpPr/>
          <p:nvPr/>
        </p:nvSpPr>
        <p:spPr>
          <a:xfrm>
            <a:off x="6981515" y="3284695"/>
            <a:ext cx="2011283" cy="330632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Przepisy 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8" name="Straight Arrow Connector 10">
            <a:extLst>
              <a:ext uri="{FF2B5EF4-FFF2-40B4-BE49-F238E27FC236}">
                <a16:creationId xmlns:a16="http://schemas.microsoft.com/office/drawing/2014/main" id="{7F197960-5BFE-D31D-9423-DE2EA83EBC0B}"/>
              </a:ext>
            </a:extLst>
          </p:cNvPr>
          <p:cNvCxnSpPr>
            <a:cxnSpLocks/>
            <a:stCxn id="26" idx="4"/>
            <a:endCxn id="17" idx="1"/>
          </p:cNvCxnSpPr>
          <p:nvPr/>
        </p:nvCxnSpPr>
        <p:spPr>
          <a:xfrm flipV="1">
            <a:off x="4760356" y="3450011"/>
            <a:ext cx="2221159" cy="2579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239A688D-5044-1F5A-1B5E-A99F77821026}"/>
              </a:ext>
            </a:extLst>
          </p:cNvPr>
          <p:cNvSpPr/>
          <p:nvPr/>
        </p:nvSpPr>
        <p:spPr>
          <a:xfrm>
            <a:off x="6978982" y="2812510"/>
            <a:ext cx="2013816" cy="330632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Cer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tyfikacja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B9F6E81D-F787-85CE-F5BB-F68F17205838}"/>
              </a:ext>
            </a:extLst>
          </p:cNvPr>
          <p:cNvSpPr/>
          <p:nvPr/>
        </p:nvSpPr>
        <p:spPr>
          <a:xfrm>
            <a:off x="6987683" y="2370322"/>
            <a:ext cx="2013816" cy="323180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romocja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/punkty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1" name="Straight Arrow Connector 14">
            <a:extLst>
              <a:ext uri="{FF2B5EF4-FFF2-40B4-BE49-F238E27FC236}">
                <a16:creationId xmlns:a16="http://schemas.microsoft.com/office/drawing/2014/main" id="{A1B2C555-2FD8-BC1D-2471-6879ADD2EBA2}"/>
              </a:ext>
            </a:extLst>
          </p:cNvPr>
          <p:cNvCxnSpPr>
            <a:cxnSpLocks/>
            <a:stCxn id="26" idx="4"/>
            <a:endCxn id="19" idx="1"/>
          </p:cNvCxnSpPr>
          <p:nvPr/>
        </p:nvCxnSpPr>
        <p:spPr>
          <a:xfrm flipV="1">
            <a:off x="4760356" y="2977826"/>
            <a:ext cx="2218626" cy="7300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7">
            <a:extLst>
              <a:ext uri="{FF2B5EF4-FFF2-40B4-BE49-F238E27FC236}">
                <a16:creationId xmlns:a16="http://schemas.microsoft.com/office/drawing/2014/main" id="{AB0C7E97-A32F-33B1-1370-4425B0966296}"/>
              </a:ext>
            </a:extLst>
          </p:cNvPr>
          <p:cNvCxnSpPr>
            <a:cxnSpLocks/>
            <a:stCxn id="26" idx="4"/>
            <a:endCxn id="27" idx="1"/>
          </p:cNvCxnSpPr>
          <p:nvPr/>
        </p:nvCxnSpPr>
        <p:spPr>
          <a:xfrm flipV="1">
            <a:off x="4760356" y="2043120"/>
            <a:ext cx="2227327" cy="16647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0">
            <a:extLst>
              <a:ext uri="{FF2B5EF4-FFF2-40B4-BE49-F238E27FC236}">
                <a16:creationId xmlns:a16="http://schemas.microsoft.com/office/drawing/2014/main" id="{643830AE-28F6-171D-E720-BA6CACD2FED2}"/>
              </a:ext>
            </a:extLst>
          </p:cNvPr>
          <p:cNvSpPr txBox="1"/>
          <p:nvPr/>
        </p:nvSpPr>
        <p:spPr>
          <a:xfrm rot="20109090">
            <a:off x="5544722" y="2554183"/>
            <a:ext cx="148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Traceability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1DACC5CB-2FFD-A05D-F1E1-28E9E048557C}"/>
              </a:ext>
            </a:extLst>
          </p:cNvPr>
          <p:cNvSpPr txBox="1"/>
          <p:nvPr/>
        </p:nvSpPr>
        <p:spPr>
          <a:xfrm rot="20097094">
            <a:off x="5417664" y="2934822"/>
            <a:ext cx="1575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Cert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yfikaty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86E959A-95E3-87D4-76B6-0AF3D140C9EE}"/>
              </a:ext>
            </a:extLst>
          </p:cNvPr>
          <p:cNvSpPr txBox="1"/>
          <p:nvPr/>
        </p:nvSpPr>
        <p:spPr>
          <a:xfrm rot="19559976">
            <a:off x="5403815" y="2246718"/>
            <a:ext cx="149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ProductInfo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26" name="Flowchart: Magnetic Disk 2">
            <a:extLst>
              <a:ext uri="{FF2B5EF4-FFF2-40B4-BE49-F238E27FC236}">
                <a16:creationId xmlns:a16="http://schemas.microsoft.com/office/drawing/2014/main" id="{688283CA-8373-C726-4A9B-CBFBC6A3875D}"/>
              </a:ext>
            </a:extLst>
          </p:cNvPr>
          <p:cNvSpPr/>
          <p:nvPr/>
        </p:nvSpPr>
        <p:spPr>
          <a:xfrm>
            <a:off x="3509956" y="3284695"/>
            <a:ext cx="1250400" cy="846433"/>
          </a:xfrm>
          <a:prstGeom prst="flowChartMagneticDisk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Resolver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FC8C8125-46E4-296F-74D5-01296BF39995}"/>
              </a:ext>
            </a:extLst>
          </p:cNvPr>
          <p:cNvSpPr/>
          <p:nvPr/>
        </p:nvSpPr>
        <p:spPr>
          <a:xfrm>
            <a:off x="6987683" y="1881530"/>
            <a:ext cx="2013816" cy="323180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prstClr val="white"/>
                </a:solidFill>
                <a:latin typeface="Verdana"/>
              </a:rPr>
              <a:t>Info i opinie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03799F78-FE9F-E1DB-7C7F-156FDE01EA3C}"/>
              </a:ext>
            </a:extLst>
          </p:cNvPr>
          <p:cNvSpPr/>
          <p:nvPr/>
        </p:nvSpPr>
        <p:spPr>
          <a:xfrm>
            <a:off x="6970954" y="3772066"/>
            <a:ext cx="2011284" cy="330632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prstClr val="white"/>
                </a:solidFill>
                <a:latin typeface="Verdana"/>
              </a:rPr>
              <a:t>Punkty za recycling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9" name="Straight Arrow Connector 10">
            <a:extLst>
              <a:ext uri="{FF2B5EF4-FFF2-40B4-BE49-F238E27FC236}">
                <a16:creationId xmlns:a16="http://schemas.microsoft.com/office/drawing/2014/main" id="{1D447532-EFCB-F813-A42D-8DDC5472313E}"/>
              </a:ext>
            </a:extLst>
          </p:cNvPr>
          <p:cNvCxnSpPr>
            <a:cxnSpLocks/>
            <a:stCxn id="26" idx="4"/>
            <a:endCxn id="28" idx="1"/>
          </p:cNvCxnSpPr>
          <p:nvPr/>
        </p:nvCxnSpPr>
        <p:spPr>
          <a:xfrm>
            <a:off x="4760356" y="3707912"/>
            <a:ext cx="2210598" cy="22947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2">
            <a:extLst>
              <a:ext uri="{FF2B5EF4-FFF2-40B4-BE49-F238E27FC236}">
                <a16:creationId xmlns:a16="http://schemas.microsoft.com/office/drawing/2014/main" id="{B459848C-380C-C4CD-4080-346A861D8C0B}"/>
              </a:ext>
            </a:extLst>
          </p:cNvPr>
          <p:cNvSpPr txBox="1"/>
          <p:nvPr/>
        </p:nvSpPr>
        <p:spPr>
          <a:xfrm rot="21420788">
            <a:off x="6014040" y="3204838"/>
            <a:ext cx="91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2496A7FD-D214-57D5-313A-7ACA657AA60B}"/>
              </a:ext>
            </a:extLst>
          </p:cNvPr>
          <p:cNvSpPr txBox="1"/>
          <p:nvPr/>
        </p:nvSpPr>
        <p:spPr>
          <a:xfrm rot="570546">
            <a:off x="5826077" y="3545311"/>
            <a:ext cx="113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Recycling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35183B4C-D6C9-74B1-AA73-2968D306FCA0}"/>
              </a:ext>
            </a:extLst>
          </p:cNvPr>
          <p:cNvCxnSpPr>
            <a:cxnSpLocks/>
            <a:stCxn id="36" idx="3"/>
            <a:endCxn id="26" idx="2"/>
          </p:cNvCxnSpPr>
          <p:nvPr/>
        </p:nvCxnSpPr>
        <p:spPr>
          <a:xfrm>
            <a:off x="2518868" y="3540675"/>
            <a:ext cx="991088" cy="1672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up 35">
            <a:extLst>
              <a:ext uri="{FF2B5EF4-FFF2-40B4-BE49-F238E27FC236}">
                <a16:creationId xmlns:a16="http://schemas.microsoft.com/office/drawing/2014/main" id="{C158077B-54B4-298F-DC4A-D52A5EB88102}"/>
              </a:ext>
            </a:extLst>
          </p:cNvPr>
          <p:cNvGrpSpPr/>
          <p:nvPr/>
        </p:nvGrpSpPr>
        <p:grpSpPr>
          <a:xfrm>
            <a:off x="1633537" y="2708634"/>
            <a:ext cx="887712" cy="1675273"/>
            <a:chOff x="1352220" y="2813652"/>
            <a:chExt cx="887712" cy="1675273"/>
          </a:xfrm>
        </p:grpSpPr>
        <p:grpSp>
          <p:nvGrpSpPr>
            <p:cNvPr id="34" name="Grup 6">
              <a:extLst>
                <a:ext uri="{FF2B5EF4-FFF2-40B4-BE49-F238E27FC236}">
                  <a16:creationId xmlns:a16="http://schemas.microsoft.com/office/drawing/2014/main" id="{6FBF1B66-8A04-EC77-94BC-9A0B96A703F2}"/>
                </a:ext>
              </a:extLst>
            </p:cNvPr>
            <p:cNvGrpSpPr/>
            <p:nvPr/>
          </p:nvGrpSpPr>
          <p:grpSpPr>
            <a:xfrm>
              <a:off x="1379582" y="2843211"/>
              <a:ext cx="857969" cy="1604964"/>
              <a:chOff x="1745448" y="2739335"/>
              <a:chExt cx="857969" cy="1604964"/>
            </a:xfrm>
          </p:grpSpPr>
          <p:pic>
            <p:nvPicPr>
              <p:cNvPr id="36" name="c20a5591-bdd1-4bf7-acdc-225d0b841a0a" descr="Image">
                <a:extLst>
                  <a:ext uri="{FF2B5EF4-FFF2-40B4-BE49-F238E27FC236}">
                    <a16:creationId xmlns:a16="http://schemas.microsoft.com/office/drawing/2014/main" id="{83C7F8EB-631A-40F0-188F-FA63D0D18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67" b="8024"/>
              <a:stretch/>
            </p:blipFill>
            <p:spPr bwMode="auto">
              <a:xfrm>
                <a:off x="1745448" y="2739335"/>
                <a:ext cx="857969" cy="1604964"/>
              </a:xfrm>
              <a:prstGeom prst="roundRect">
                <a:avLst>
                  <a:gd name="adj" fmla="val 14436"/>
                </a:avLst>
              </a:prstGeom>
              <a:solidFill>
                <a:srgbClr val="FFFFFF"/>
              </a:solidFill>
              <a:ln w="76200" cap="sq">
                <a:noFill/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contourClr>
                  <a:srgbClr val="C0C0C0"/>
                </a:contourClr>
              </a:sp3d>
            </p:spPr>
          </p:pic>
          <p:pic>
            <p:nvPicPr>
              <p:cNvPr id="37" name="Bildobjekt 67">
                <a:extLst>
                  <a:ext uri="{FF2B5EF4-FFF2-40B4-BE49-F238E27FC236}">
                    <a16:creationId xmlns:a16="http://schemas.microsoft.com/office/drawing/2014/main" id="{FD11FE06-34EF-1669-251F-61F39E897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592" y="3147303"/>
                <a:ext cx="504444" cy="504444"/>
              </a:xfrm>
              <a:prstGeom prst="rect">
                <a:avLst/>
              </a:prstGeom>
              <a:effectLst/>
            </p:spPr>
          </p:pic>
        </p:grpSp>
        <p:pic>
          <p:nvPicPr>
            <p:cNvPr id="35" name="Resim 2">
              <a:extLst>
                <a:ext uri="{FF2B5EF4-FFF2-40B4-BE49-F238E27FC236}">
                  <a16:creationId xmlns:a16="http://schemas.microsoft.com/office/drawing/2014/main" id="{E3917FA9-CB4E-73C5-EEFD-91437281A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9" t="10114" r="28685" b="9197"/>
            <a:stretch/>
          </p:blipFill>
          <p:spPr>
            <a:xfrm>
              <a:off x="1352220" y="2813652"/>
              <a:ext cx="887712" cy="1675273"/>
            </a:xfrm>
            <a:prstGeom prst="rect">
              <a:avLst/>
            </a:prstGeom>
            <a:effectLst/>
          </p:spPr>
        </p:pic>
      </p:grpSp>
      <p:pic>
        <p:nvPicPr>
          <p:cNvPr id="38" name="Bildobjekt 34" descr="En bild som visar text, elektronik, svart&#10;&#10;Automatiskt genererad beskrivning">
            <a:extLst>
              <a:ext uri="{FF2B5EF4-FFF2-40B4-BE49-F238E27FC236}">
                <a16:creationId xmlns:a16="http://schemas.microsoft.com/office/drawing/2014/main" id="{F60DEF0A-C6A4-6C60-6469-9B9AE3874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3" y="2812510"/>
            <a:ext cx="938153" cy="1675273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38C3AAC-7B19-864D-9D98-68BD894D9397}"/>
              </a:ext>
            </a:extLst>
          </p:cNvPr>
          <p:cNvSpPr txBox="1"/>
          <p:nvPr/>
        </p:nvSpPr>
        <p:spPr>
          <a:xfrm>
            <a:off x="486747" y="153302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https://example.com/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5253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843A374F-1C50-2E58-6437-85808D925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9143999" cy="4531953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15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Obszary zastosowań kodów 2D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1A66B-B18B-D774-FE2B-DE128BD2B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08" y="2745487"/>
            <a:ext cx="1193801" cy="1193801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C4AAF96-9191-FBDC-195B-67A5F73D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08" y="2757273"/>
            <a:ext cx="1188720" cy="118872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3961F412-7C22-0165-C6CC-D5A3E0040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689" y="942395"/>
            <a:ext cx="1188720" cy="118872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855D0F50-B7CF-AE90-1D82-4CC2BFAC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808" y="891649"/>
            <a:ext cx="1188720" cy="1188720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D6180725-51EA-0494-9791-B4E50735D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231" y="947739"/>
            <a:ext cx="1188720" cy="1188720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F5466208-0846-42C5-A475-A6A016C759CE}"/>
              </a:ext>
            </a:extLst>
          </p:cNvPr>
          <p:cNvSpPr txBox="1"/>
          <p:nvPr/>
        </p:nvSpPr>
        <p:spPr>
          <a:xfrm>
            <a:off x="1208294" y="2193975"/>
            <a:ext cx="1398594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Zarządzanie zapasami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F9D5A10-F315-8528-76B2-E143137AB8D1}"/>
              </a:ext>
            </a:extLst>
          </p:cNvPr>
          <p:cNvSpPr txBox="1"/>
          <p:nvPr/>
        </p:nvSpPr>
        <p:spPr>
          <a:xfrm>
            <a:off x="4130999" y="2191973"/>
            <a:ext cx="136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Traceability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22B414E-E4F6-091D-EF02-FE1721967233}"/>
              </a:ext>
            </a:extLst>
          </p:cNvPr>
          <p:cNvSpPr txBox="1"/>
          <p:nvPr/>
        </p:nvSpPr>
        <p:spPr>
          <a:xfrm>
            <a:off x="6610912" y="2206962"/>
            <a:ext cx="164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Bezpieczeństwo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073EA86-AF97-3706-07B3-914CE7730402}"/>
              </a:ext>
            </a:extLst>
          </p:cNvPr>
          <p:cNvSpPr txBox="1"/>
          <p:nvPr/>
        </p:nvSpPr>
        <p:spPr>
          <a:xfrm>
            <a:off x="1112077" y="3960553"/>
            <a:ext cx="1494811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Zrównoważony rozwój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40337E5E-06D5-6917-11CA-1BEA469B2D1C}"/>
              </a:ext>
            </a:extLst>
          </p:cNvPr>
          <p:cNvSpPr txBox="1"/>
          <p:nvPr/>
        </p:nvSpPr>
        <p:spPr>
          <a:xfrm>
            <a:off x="3931870" y="3960553"/>
            <a:ext cx="1608321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Angażowanie konsumenta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83A3FE99-9869-89AE-91F0-129A114A4E12}"/>
              </a:ext>
            </a:extLst>
          </p:cNvPr>
          <p:cNvSpPr txBox="1"/>
          <p:nvPr/>
        </p:nvSpPr>
        <p:spPr>
          <a:xfrm>
            <a:off x="6774028" y="3941610"/>
            <a:ext cx="14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Ulepszone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pl-PL" sz="1400" dirty="0">
                <a:solidFill>
                  <a:schemeClr val="bg1"/>
                </a:solidFill>
              </a:rPr>
              <a:t>opakowanie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271BFCE2-6F09-1BEC-3043-2724AFDB32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982" y="2788453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8">
            <a:extLst>
              <a:ext uri="{FF2B5EF4-FFF2-40B4-BE49-F238E27FC236}">
                <a16:creationId xmlns:a16="http://schemas.microsoft.com/office/drawing/2014/main" id="{0231645A-80E4-27D8-17CD-41898B3B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10848"/>
          <a:stretch>
            <a:fillRect/>
          </a:stretch>
        </p:blipFill>
        <p:spPr>
          <a:xfrm>
            <a:off x="4751067" y="351885"/>
            <a:ext cx="5230548" cy="409796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C9C0B7CC-9B61-0D64-D85C-C3C22BB2851A}"/>
              </a:ext>
            </a:extLst>
          </p:cNvPr>
          <p:cNvSpPr>
            <a:spLocks/>
          </p:cNvSpPr>
          <p:nvPr/>
        </p:nvSpPr>
        <p:spPr>
          <a:xfrm>
            <a:off x="0" y="0"/>
            <a:ext cx="9451034" cy="4524375"/>
          </a:xfrm>
          <a:prstGeom prst="rect">
            <a:avLst/>
          </a:prstGeom>
          <a:gradFill>
            <a:gsLst>
              <a:gs pos="47000">
                <a:schemeClr val="tx2"/>
              </a:gs>
              <a:gs pos="60000">
                <a:schemeClr val="tx2">
                  <a:alpha val="93000"/>
                </a:schemeClr>
              </a:gs>
              <a:gs pos="85000">
                <a:schemeClr val="tx2"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16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367656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Zapraszamy do współpracy z GS1 Polska </a:t>
            </a:r>
          </a:p>
        </p:txBody>
      </p:sp>
      <p:sp>
        <p:nvSpPr>
          <p:cNvPr id="6" name="Symbol zastępczy tekstu 6">
            <a:extLst>
              <a:ext uri="{FF2B5EF4-FFF2-40B4-BE49-F238E27FC236}">
                <a16:creationId xmlns:a16="http://schemas.microsoft.com/office/drawing/2014/main" id="{9DB902F2-F70F-6983-5A2A-572553AA50BF}"/>
              </a:ext>
            </a:extLst>
          </p:cNvPr>
          <p:cNvSpPr txBox="1">
            <a:spLocks/>
          </p:cNvSpPr>
          <p:nvPr/>
        </p:nvSpPr>
        <p:spPr>
          <a:xfrm>
            <a:off x="451486" y="1045539"/>
            <a:ext cx="4427548" cy="3052421"/>
          </a:xfrm>
          <a:prstGeom prst="rect">
            <a:avLst/>
          </a:prstGeom>
        </p:spPr>
        <p:txBody>
          <a:bodyPr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198" indent="-457200">
              <a:buClr>
                <a:schemeClr val="bg1"/>
              </a:buClr>
              <a:buFont typeface="+mj-lt"/>
              <a:buAutoNum type="arabicPeriod"/>
            </a:pPr>
            <a:r>
              <a:rPr lang="pl-PL" sz="1300" b="1" dirty="0">
                <a:solidFill>
                  <a:schemeClr val="bg1"/>
                </a:solidFill>
              </a:rPr>
              <a:t>BĄDŹ</a:t>
            </a:r>
            <a:r>
              <a:rPr lang="pl-PL" sz="1300" dirty="0">
                <a:solidFill>
                  <a:schemeClr val="bg1"/>
                </a:solidFill>
              </a:rPr>
              <a:t> AKTYWNY</a:t>
            </a:r>
          </a:p>
          <a:p>
            <a:pPr marL="754198" lvl="1" indent="-457200">
              <a:buClr>
                <a:schemeClr val="bg1"/>
              </a:buClr>
            </a:pPr>
            <a:r>
              <a:rPr lang="pl-PL" sz="1300" dirty="0">
                <a:solidFill>
                  <a:schemeClr val="bg1"/>
                </a:solidFill>
              </a:rPr>
              <a:t>Dołącz do Grupy Roboczej 2D w Retail</a:t>
            </a:r>
          </a:p>
          <a:p>
            <a:pPr marL="754198" lvl="1" indent="-457200">
              <a:buClr>
                <a:schemeClr val="bg1"/>
              </a:buClr>
            </a:pPr>
            <a:r>
              <a:rPr lang="pl-PL" sz="1300" dirty="0">
                <a:solidFill>
                  <a:schemeClr val="bg1"/>
                </a:solidFill>
              </a:rPr>
              <a:t>Dołącz jako Dostawca Rozwiązań do Grupy Roboczej 2D</a:t>
            </a:r>
          </a:p>
          <a:p>
            <a:pPr marL="556198" indent="-457200">
              <a:buClr>
                <a:schemeClr val="bg1"/>
              </a:buClr>
              <a:buFont typeface="+mj-lt"/>
              <a:buAutoNum type="arabicPeriod"/>
            </a:pPr>
            <a:r>
              <a:rPr lang="pl-PL" sz="1300" b="1" dirty="0">
                <a:solidFill>
                  <a:schemeClr val="bg1"/>
                </a:solidFill>
              </a:rPr>
              <a:t>ROZWIŃ</a:t>
            </a:r>
            <a:r>
              <a:rPr lang="pl-PL" sz="1300" dirty="0">
                <a:solidFill>
                  <a:schemeClr val="bg1"/>
                </a:solidFill>
              </a:rPr>
              <a:t> SWOJĄ WIEDZĘ</a:t>
            </a:r>
          </a:p>
          <a:p>
            <a:pPr marL="754198" lvl="1" indent="-457200">
              <a:buClr>
                <a:schemeClr val="bg1"/>
              </a:buClr>
            </a:pPr>
            <a:r>
              <a:rPr lang="pl-PL" sz="1300" dirty="0">
                <a:solidFill>
                  <a:schemeClr val="bg1"/>
                </a:solidFill>
              </a:rPr>
              <a:t>Zapoznaj się z dostępnymi materiałami</a:t>
            </a:r>
          </a:p>
          <a:p>
            <a:pPr marL="754198" lvl="1" indent="-457200">
              <a:buClr>
                <a:schemeClr val="bg1"/>
              </a:buClr>
            </a:pPr>
            <a:r>
              <a:rPr lang="pl-PL" sz="1300" dirty="0">
                <a:solidFill>
                  <a:schemeClr val="bg1"/>
                </a:solidFill>
              </a:rPr>
              <a:t>Business case</a:t>
            </a:r>
          </a:p>
          <a:p>
            <a:pPr marL="556198" indent="-457200">
              <a:buClr>
                <a:schemeClr val="bg1"/>
              </a:buClr>
              <a:buFont typeface="+mj-lt"/>
              <a:buAutoNum type="arabicPeriod"/>
            </a:pPr>
            <a:r>
              <a:rPr lang="pl-PL" sz="1300" b="1" dirty="0">
                <a:solidFill>
                  <a:schemeClr val="bg1"/>
                </a:solidFill>
              </a:rPr>
              <a:t>ROZWAŻ</a:t>
            </a:r>
            <a:r>
              <a:rPr lang="pl-PL" sz="1300" dirty="0">
                <a:solidFill>
                  <a:schemeClr val="bg1"/>
                </a:solidFill>
              </a:rPr>
              <a:t> UCZESTNICTWO</a:t>
            </a:r>
            <a:br>
              <a:rPr lang="pl-PL" sz="1300" dirty="0">
                <a:solidFill>
                  <a:schemeClr val="bg1"/>
                </a:solidFill>
              </a:rPr>
            </a:br>
            <a:r>
              <a:rPr lang="pl-PL" sz="1300" dirty="0">
                <a:solidFill>
                  <a:schemeClr val="bg1"/>
                </a:solidFill>
              </a:rPr>
              <a:t>W PILOTAŻOWYCH WDROŻENIACH</a:t>
            </a:r>
          </a:p>
          <a:p>
            <a:pPr marL="556198" indent="-457200">
              <a:buClr>
                <a:schemeClr val="bg1"/>
              </a:buClr>
              <a:buFont typeface="+mj-lt"/>
              <a:buAutoNum type="arabicPeriod"/>
            </a:pPr>
            <a:r>
              <a:rPr lang="pl-PL" sz="1300" b="1" dirty="0">
                <a:solidFill>
                  <a:schemeClr val="bg1"/>
                </a:solidFill>
              </a:rPr>
              <a:t>DOWIEDZ SIĘ </a:t>
            </a:r>
            <a:r>
              <a:rPr lang="pl-PL" sz="1300" dirty="0">
                <a:solidFill>
                  <a:schemeClr val="bg1"/>
                </a:solidFill>
              </a:rPr>
              <a:t>W JAKI SPOSÓB GS1 POLSKA MOŻE WESPRZEĆ TWOJĄ TRANSFORMACJĘ</a:t>
            </a:r>
          </a:p>
          <a:p>
            <a:pPr marL="417150" indent="-342900">
              <a:buClr>
                <a:schemeClr val="bg1"/>
              </a:buClr>
              <a:buFont typeface="+mj-lt"/>
              <a:buAutoNum type="arabicPeriod"/>
            </a:pPr>
            <a:endParaRPr lang="pl-P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0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3F34853-EF75-4563-B62D-17A75C12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i zapraszam na stoisko GS1Polska!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9757E9-9E40-4480-AC0D-6CB6E5172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elzbieta.halas@gs1pl.org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19FCC5D-EAF1-4C4C-8765-A72CA3A8DD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Elżbieta Hałas, GS1 Polska , Członkini Zarządu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8C9076E-E32B-382F-0AD6-7C8F364CCA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45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6776E-9B42-014F-B714-BF16BDFA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4FF1D3-EE68-D548-9F25-78255759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514" y="244534"/>
            <a:ext cx="7803374" cy="679450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Kody EAN/UPC  – to już 50 lat !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459CBB-0720-E241-ABE3-AC26EC05F4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966" y="1124315"/>
            <a:ext cx="2560320" cy="98742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47EA7-5304-E14C-BF32-F09D9DBF7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359" y="2400934"/>
            <a:ext cx="2596789" cy="19735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11DF9-29AA-8B4A-BF9A-DCEFC1D48CC9}"/>
              </a:ext>
            </a:extLst>
          </p:cNvPr>
          <p:cNvGrpSpPr/>
          <p:nvPr/>
        </p:nvGrpSpPr>
        <p:grpSpPr>
          <a:xfrm>
            <a:off x="4452264" y="1065628"/>
            <a:ext cx="1976756" cy="2950086"/>
            <a:chOff x="2265886" y="-1460698"/>
            <a:chExt cx="4394346" cy="67687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CFDD8C-4DFC-CF47-9794-540A43326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5886" y="1851670"/>
              <a:ext cx="4394346" cy="34563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5BF378-4214-B145-A605-3AD6F9417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5886" y="-1460698"/>
              <a:ext cx="4394346" cy="4169409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60178A6-CA16-0F4C-82DD-AE19FEF257D8}"/>
              </a:ext>
            </a:extLst>
          </p:cNvPr>
          <p:cNvSpPr/>
          <p:nvPr/>
        </p:nvSpPr>
        <p:spPr>
          <a:xfrm rot="20977073">
            <a:off x="1322137" y="2279061"/>
            <a:ext cx="21659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Agreement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86712B-7E72-154F-949B-EA592965E904}"/>
              </a:ext>
            </a:extLst>
          </p:cNvPr>
          <p:cNvSpPr/>
          <p:nvPr/>
        </p:nvSpPr>
        <p:spPr>
          <a:xfrm rot="20977073">
            <a:off x="5677506" y="2015146"/>
            <a:ext cx="26581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scale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216727-CE5B-3744-A356-B01962AB2055}"/>
              </a:ext>
            </a:extLst>
          </p:cNvPr>
          <p:cNvGrpSpPr/>
          <p:nvPr/>
        </p:nvGrpSpPr>
        <p:grpSpPr>
          <a:xfrm>
            <a:off x="550802" y="3003798"/>
            <a:ext cx="3708649" cy="967865"/>
            <a:chOff x="599999" y="2641257"/>
            <a:chExt cx="4451005" cy="12095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BC6B51-9032-494E-83F5-C81198CB6566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999" y="2641257"/>
              <a:ext cx="4451005" cy="12095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C04D28-E2C8-824C-A535-A799C564610A}"/>
                </a:ext>
              </a:extLst>
            </p:cNvPr>
            <p:cNvSpPr/>
            <p:nvPr/>
          </p:nvSpPr>
          <p:spPr>
            <a:xfrm>
              <a:off x="3203848" y="3141963"/>
              <a:ext cx="1152128" cy="221875"/>
            </a:xfrm>
            <a:prstGeom prst="rect">
              <a:avLst/>
            </a:prstGeom>
            <a:solidFill>
              <a:srgbClr val="FFFF00">
                <a:alpha val="44000"/>
              </a:srgb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829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7EFD5F0-5C0B-4746-97EB-B2465BBE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18" y="1203158"/>
            <a:ext cx="1194748" cy="1338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229074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Co punkt sprzedaży (POS) oznacza dzisiaj ?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37E1A-A375-B748-90F1-4BDD2E69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7" y="2896948"/>
            <a:ext cx="1284545" cy="1253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F97-3293-1A43-9800-6149DB50B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456" y="2959998"/>
            <a:ext cx="2190287" cy="1173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F6D2E-BAA5-AB4C-9FFA-A13529EA3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47" y="2837809"/>
            <a:ext cx="1752600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DF642-819E-E84F-B752-5FCD1E352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579" y="2748909"/>
            <a:ext cx="1714500" cy="1384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247F6E-98C6-4949-80EB-03124196E841}"/>
              </a:ext>
            </a:extLst>
          </p:cNvPr>
          <p:cNvSpPr/>
          <p:nvPr/>
        </p:nvSpPr>
        <p:spPr>
          <a:xfrm>
            <a:off x="447479" y="4150908"/>
            <a:ext cx="8225115" cy="206179"/>
          </a:xfrm>
          <a:prstGeom prst="rect">
            <a:avLst/>
          </a:prstGeom>
          <a:solidFill>
            <a:srgbClr val="008DBD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0B379C2-BB1D-5EFF-0B9B-CE3BF4074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908050"/>
            <a:ext cx="6297346" cy="1840858"/>
          </a:xfrm>
          <a:prstGeom prst="rect">
            <a:avLst/>
          </a:prstGeom>
        </p:spPr>
        <p:txBody>
          <a:bodyPr/>
          <a:lstStyle/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POS </a:t>
            </a:r>
            <a:r>
              <a:rPr lang="pl-PL" sz="1400" b="0" dirty="0">
                <a:solidFill>
                  <a:schemeClr val="tx2"/>
                </a:solidFill>
              </a:rPr>
              <a:t>– miejsce skanowania towaru celem zakończenia transakcji konsumenckiej 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/>
                </a:solidFill>
              </a:rPr>
              <a:t>kasa sklepowa w supermarkecie, zakupy z dostawą do domu, </a:t>
            </a:r>
            <a:r>
              <a:rPr lang="pl-PL" sz="1400" b="0" dirty="0" err="1">
                <a:solidFill>
                  <a:schemeClr val="tx2"/>
                </a:solidFill>
              </a:rPr>
              <a:t>self</a:t>
            </a:r>
            <a:r>
              <a:rPr lang="pl-PL" sz="1400" b="0" dirty="0">
                <a:solidFill>
                  <a:schemeClr val="tx2"/>
                </a:solidFill>
              </a:rPr>
              <a:t> - </a:t>
            </a:r>
            <a:r>
              <a:rPr lang="pl-PL" sz="1400" b="0" dirty="0" err="1">
                <a:solidFill>
                  <a:schemeClr val="tx2"/>
                </a:solidFill>
              </a:rPr>
              <a:t>scanning</a:t>
            </a:r>
            <a:r>
              <a:rPr lang="pl-PL" sz="1400" b="0" dirty="0">
                <a:solidFill>
                  <a:schemeClr val="tx2"/>
                </a:solidFill>
              </a:rPr>
              <a:t> w sklepie i przy kasie, </a:t>
            </a:r>
            <a:endParaRPr lang="en-US" sz="1400" b="0" dirty="0">
              <a:solidFill>
                <a:schemeClr val="tx2"/>
              </a:solidFill>
            </a:endParaRP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/>
                </a:solidFill>
              </a:rPr>
              <a:t>Zakupy mobilne, </a:t>
            </a:r>
            <a:r>
              <a:rPr lang="pl-PL" sz="1400" b="0" dirty="0" err="1">
                <a:solidFill>
                  <a:schemeClr val="tx2"/>
                </a:solidFill>
              </a:rPr>
              <a:t>buy</a:t>
            </a:r>
            <a:r>
              <a:rPr lang="pl-PL" sz="1400" b="0" dirty="0">
                <a:solidFill>
                  <a:schemeClr val="tx2"/>
                </a:solidFill>
              </a:rPr>
              <a:t> - and - </a:t>
            </a:r>
            <a:r>
              <a:rPr lang="pl-PL" sz="1400" b="0" dirty="0" err="1">
                <a:solidFill>
                  <a:schemeClr val="tx2"/>
                </a:solidFill>
              </a:rPr>
              <a:t>collect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2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E9A6C8-B397-DAD0-F77A-C6E9C2A8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 noProof="0"/>
          </a:p>
        </p:txBody>
      </p:sp>
      <p:pic>
        <p:nvPicPr>
          <p:cNvPr id="11" name="Picture Placeholder 13" descr="A picture containing person, shop&#10;&#10;Description automatically generated">
            <a:extLst>
              <a:ext uri="{FF2B5EF4-FFF2-40B4-BE49-F238E27FC236}">
                <a16:creationId xmlns:a16="http://schemas.microsoft.com/office/drawing/2014/main" id="{C1DF7C35-7177-58C9-ADF3-3C83A60B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897" b="-63"/>
          <a:stretch/>
        </p:blipFill>
        <p:spPr>
          <a:xfrm>
            <a:off x="5191307" y="0"/>
            <a:ext cx="3952693" cy="4531953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5D6E5A67-79D3-05C8-DA48-BDB83B6C2974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4524375"/>
          </a:xfrm>
          <a:prstGeom prst="rect">
            <a:avLst/>
          </a:prstGeom>
          <a:gradFill>
            <a:gsLst>
              <a:gs pos="47000">
                <a:schemeClr val="tx2"/>
              </a:gs>
              <a:gs pos="60000">
                <a:schemeClr val="tx2">
                  <a:alpha val="93000"/>
                </a:schemeClr>
              </a:gs>
              <a:gs pos="85000">
                <a:schemeClr val="tx2"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8F034C2-23BC-1F47-9599-86BCAD5C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95" y="1007271"/>
            <a:ext cx="1512136" cy="2776011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C7435DA-8B12-7C87-90AC-F95AB43AE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090" y="400791"/>
            <a:ext cx="8237820" cy="401741"/>
          </a:xfrm>
        </p:spPr>
        <p:txBody>
          <a:bodyPr/>
          <a:lstStyle/>
          <a:p>
            <a:r>
              <a:rPr lang="pl-PL" sz="2500" dirty="0"/>
              <a:t>Dlaczego potrzebna jest zmiana</a:t>
            </a:r>
            <a:r>
              <a:rPr lang="en-US" sz="2500" dirty="0"/>
              <a:t>?</a:t>
            </a:r>
            <a:endParaRPr lang="pl-PL" sz="250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407B9A8-FD8E-3591-A364-6124292228D6}"/>
              </a:ext>
            </a:extLst>
          </p:cNvPr>
          <p:cNvSpPr txBox="1">
            <a:spLocks/>
          </p:cNvSpPr>
          <p:nvPr/>
        </p:nvSpPr>
        <p:spPr>
          <a:xfrm>
            <a:off x="447477" y="1007271"/>
            <a:ext cx="5112341" cy="294400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60000" marR="0" indent="-285750" algn="l" defTabSz="457155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3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3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3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3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194310"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ea typeface="ＭＳ Ｐゴシック"/>
              </a:rPr>
              <a:t>Konsumenci chcą szybkiego dostępu do informacji o produkcie</a:t>
            </a:r>
            <a:endParaRPr lang="en-US" dirty="0">
              <a:solidFill>
                <a:schemeClr val="bg1"/>
              </a:solidFill>
            </a:endParaRPr>
          </a:p>
          <a:p>
            <a:pPr marL="267970" indent="-194310"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ea typeface="ＭＳ Ｐゴシック"/>
              </a:rPr>
              <a:t>Za dużo symboli kodów kreskowych na opakowaniach</a:t>
            </a:r>
            <a:endParaRPr lang="en-US" sz="1600" dirty="0">
              <a:solidFill>
                <a:schemeClr val="bg1"/>
              </a:solidFill>
              <a:ea typeface="ＭＳ Ｐゴシック"/>
            </a:endParaRPr>
          </a:p>
          <a:p>
            <a:pPr marL="267970" indent="-194310"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ea typeface="ＭＳ Ｐゴシック"/>
              </a:rPr>
              <a:t>Producenci i sieci chcą lepiej wykorzystać dane aby sprostać nowym wyzwaniom </a:t>
            </a:r>
            <a:endParaRPr lang="en-US" sz="1600" dirty="0">
              <a:solidFill>
                <a:schemeClr val="bg1"/>
              </a:solidFill>
              <a:ea typeface="ＭＳ Ｐゴシック"/>
            </a:endParaRPr>
          </a:p>
          <a:p>
            <a:pPr marL="267970" indent="-194310"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ea typeface="ＭＳ Ｐゴシック"/>
              </a:rPr>
              <a:t>Kody </a:t>
            </a:r>
            <a:r>
              <a:rPr lang="en-US" sz="1600" dirty="0">
                <a:solidFill>
                  <a:schemeClr val="bg1"/>
                </a:solidFill>
                <a:ea typeface="ＭＳ Ｐゴシック"/>
              </a:rPr>
              <a:t>EAN/UPC</a:t>
            </a:r>
            <a:r>
              <a:rPr lang="pl-PL" sz="1600" dirty="0">
                <a:solidFill>
                  <a:schemeClr val="bg1"/>
                </a:solidFill>
                <a:ea typeface="ＭＳ Ｐゴシック"/>
              </a:rPr>
              <a:t> nie mogą zawierać więcej danych i ich stosowanie jest ograniczone </a:t>
            </a:r>
            <a:endParaRPr lang="en-US" sz="1600" dirty="0">
              <a:solidFill>
                <a:schemeClr val="bg1"/>
              </a:solidFill>
            </a:endParaRPr>
          </a:p>
          <a:p>
            <a:pPr marL="267970" indent="-194310">
              <a:spcAft>
                <a:spcPts val="600"/>
              </a:spcAft>
            </a:pPr>
            <a:r>
              <a:rPr lang="pl-PL" sz="1600" b="1" dirty="0">
                <a:solidFill>
                  <a:schemeClr val="bg1"/>
                </a:solidFill>
                <a:ea typeface="ＭＳ Ｐゴシック"/>
              </a:rPr>
              <a:t>Kody 2D są na to odpowiedzią!</a:t>
            </a:r>
            <a:endParaRPr lang="en-US" sz="1600" b="1" dirty="0">
              <a:solidFill>
                <a:schemeClr val="bg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490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68A682B8-29BA-577B-79E3-B6A174E32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42" t="12860" r="4952" b="11558"/>
          <a:stretch/>
        </p:blipFill>
        <p:spPr>
          <a:xfrm>
            <a:off x="5803199" y="1453406"/>
            <a:ext cx="3089767" cy="1809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5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30373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sz="2500" b="1" dirty="0"/>
              <a:t>Kody 2D w Retail – decyzja </a:t>
            </a:r>
            <a:endParaRPr lang="en-US" b="1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0B379C2-BB1D-5EFF-0B9B-CE3BF4074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089269"/>
            <a:ext cx="6297346" cy="60705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  <a:ea typeface="ＭＳ Ｐゴシック"/>
              </a:rPr>
              <a:t>Consumer </a:t>
            </a:r>
            <a:r>
              <a:rPr lang="pl-PL" sz="1400" dirty="0" err="1">
                <a:solidFill>
                  <a:schemeClr val="tx2"/>
                </a:solidFill>
                <a:ea typeface="ＭＳ Ｐゴシック"/>
              </a:rPr>
              <a:t>Goods</a:t>
            </a:r>
            <a:r>
              <a:rPr lang="pl-PL" sz="1400" dirty="0">
                <a:solidFill>
                  <a:schemeClr val="tx2"/>
                </a:solidFill>
                <a:ea typeface="ＭＳ Ｐゴシック"/>
              </a:rPr>
              <a:t> Forum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  <a:ea typeface="ＭＳ Ｐゴシック"/>
              </a:rPr>
              <a:t>Rada GS1 Polska </a:t>
            </a:r>
            <a:endParaRPr lang="en-US" sz="1400" dirty="0">
              <a:solidFill>
                <a:schemeClr val="tx2"/>
              </a:solidFill>
              <a:ea typeface="ＭＳ Ｐゴシック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82951F7-B650-BABD-398F-DADF047DD2DB}"/>
              </a:ext>
            </a:extLst>
          </p:cNvPr>
          <p:cNvSpPr txBox="1"/>
          <p:nvPr/>
        </p:nvSpPr>
        <p:spPr>
          <a:xfrm>
            <a:off x="457201" y="1939393"/>
            <a:ext cx="52451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chemeClr val="tx2"/>
                </a:solidFill>
                <a:latin typeface="Verdana"/>
              </a:rPr>
              <a:t>Do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2027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r. </a:t>
            </a:r>
            <a:r>
              <a:rPr lang="pl-PL" sz="2000" dirty="0">
                <a:solidFill>
                  <a:schemeClr val="tx2"/>
                </a:solidFill>
                <a:latin typeface="Verdana"/>
              </a:rPr>
              <a:t>wszystkie sieci handlowe (detaliczne i hurtowe)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będą czytały kody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2D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(dwuwymiarowe)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przy kasach.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chemeClr val="tx2"/>
                </a:solidFill>
                <a:latin typeface="Verdana"/>
              </a:rPr>
              <a:t>Kody 1D (liniowe) nie znikną.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Globalna migracja 2D – okres przejściowy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CE3AEDD-D9D0-4F7F-A1CA-E8C49E3A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38256"/>
              </p:ext>
            </p:extLst>
          </p:nvPr>
        </p:nvGraphicFramePr>
        <p:xfrm>
          <a:off x="451079" y="1209003"/>
          <a:ext cx="8243941" cy="236732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404585">
                  <a:extLst>
                    <a:ext uri="{9D8B030D-6E8A-4147-A177-3AD203B41FA5}">
                      <a16:colId xmlns:a16="http://schemas.microsoft.com/office/drawing/2014/main" val="2706926435"/>
                    </a:ext>
                  </a:extLst>
                </a:gridCol>
                <a:gridCol w="3839356">
                  <a:extLst>
                    <a:ext uri="{9D8B030D-6E8A-4147-A177-3AD203B41FA5}">
                      <a16:colId xmlns:a16="http://schemas.microsoft.com/office/drawing/2014/main" val="597600444"/>
                    </a:ext>
                  </a:extLst>
                </a:gridCol>
              </a:tblGrid>
              <a:tr h="45288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Okres przejściowy</a:t>
                      </a:r>
                      <a:endParaRPr lang="en-GB" sz="1600" dirty="0"/>
                    </a:p>
                  </a:txBody>
                  <a:tcPr marL="121920" marR="121920" marT="60960" marB="60960">
                    <a:solidFill>
                      <a:srgbClr val="002C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Ambicje</a:t>
                      </a:r>
                      <a:r>
                        <a:rPr lang="en-US" sz="1600" dirty="0"/>
                        <a:t> na </a:t>
                      </a:r>
                      <a:r>
                        <a:rPr lang="en-US" sz="1600" dirty="0" err="1"/>
                        <a:t>rok</a:t>
                      </a:r>
                      <a:r>
                        <a:rPr lang="en-US" sz="1600" dirty="0"/>
                        <a:t> 2027</a:t>
                      </a:r>
                      <a:endParaRPr lang="en-GB" sz="1600" dirty="0"/>
                    </a:p>
                  </a:txBody>
                  <a:tcPr marL="121920" marR="12192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62222"/>
                  </a:ext>
                </a:extLst>
              </a:tr>
              <a:tr h="128012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37349"/>
                  </a:ext>
                </a:extLst>
              </a:tr>
              <a:tr h="63431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Okres podwójnego znakowania</a:t>
                      </a:r>
                    </a:p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Kod EAN/UPC oraz kod 2D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Kod EAN/UPC lub kod 2D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16998"/>
                  </a:ext>
                </a:extLst>
              </a:tr>
            </a:tbl>
          </a:graphicData>
        </a:graphic>
      </p:graphicFrame>
      <p:pic>
        <p:nvPicPr>
          <p:cNvPr id="7" name="Picture 19">
            <a:extLst>
              <a:ext uri="{FF2B5EF4-FFF2-40B4-BE49-F238E27FC236}">
                <a16:creationId xmlns:a16="http://schemas.microsoft.com/office/drawing/2014/main" id="{D619C568-0469-265F-C346-E04BEE7C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5" y="1856877"/>
            <a:ext cx="1511400" cy="950400"/>
          </a:xfrm>
          <a:prstGeom prst="rect">
            <a:avLst/>
          </a:prstGeom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1B2D583F-B66D-CC3E-47D1-D930626B3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627" y="2027381"/>
            <a:ext cx="747532" cy="638800"/>
          </a:xfrm>
          <a:prstGeom prst="rect">
            <a:avLst/>
          </a:prstGeom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F30A011E-1C88-4C1A-E3CD-85F50AD8B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580" y="2141624"/>
            <a:ext cx="992813" cy="503549"/>
          </a:xfrm>
          <a:prstGeom prst="rect">
            <a:avLst/>
          </a:prstGeom>
        </p:spPr>
      </p:pic>
      <p:grpSp>
        <p:nvGrpSpPr>
          <p:cNvPr id="16" name="Group 29">
            <a:extLst>
              <a:ext uri="{FF2B5EF4-FFF2-40B4-BE49-F238E27FC236}">
                <a16:creationId xmlns:a16="http://schemas.microsoft.com/office/drawing/2014/main" id="{8AB56D07-0EBC-CF3B-EF9C-12CE27E94DEE}"/>
              </a:ext>
            </a:extLst>
          </p:cNvPr>
          <p:cNvGrpSpPr/>
          <p:nvPr/>
        </p:nvGrpSpPr>
        <p:grpSpPr>
          <a:xfrm>
            <a:off x="3220850" y="2163031"/>
            <a:ext cx="453970" cy="338092"/>
            <a:chOff x="907736" y="2402948"/>
            <a:chExt cx="522949" cy="389466"/>
          </a:xfrm>
        </p:grpSpPr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554FADAC-FB3E-13B0-9B2D-CC797668F60A}"/>
                </a:ext>
              </a:extLst>
            </p:cNvPr>
            <p:cNvSpPr/>
            <p:nvPr/>
          </p:nvSpPr>
          <p:spPr>
            <a:xfrm>
              <a:off x="961433" y="2402948"/>
              <a:ext cx="389466" cy="389466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67" b="1"/>
            </a:p>
          </p:txBody>
        </p:sp>
        <p:sp>
          <p:nvSpPr>
            <p:cNvPr id="19" name="TextBox 33">
              <a:extLst>
                <a:ext uri="{FF2B5EF4-FFF2-40B4-BE49-F238E27FC236}">
                  <a16:creationId xmlns:a16="http://schemas.microsoft.com/office/drawing/2014/main" id="{8E9C8F74-96B4-8A56-CF2E-31F837989D77}"/>
                </a:ext>
              </a:extLst>
            </p:cNvPr>
            <p:cNvSpPr txBox="1"/>
            <p:nvPr/>
          </p:nvSpPr>
          <p:spPr>
            <a:xfrm>
              <a:off x="907736" y="2428347"/>
              <a:ext cx="522949" cy="31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chemeClr val="bg1"/>
                  </a:solidFill>
                </a:rPr>
                <a:t>lub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0A14623F-60B9-856E-3F43-2F2616261E33}"/>
              </a:ext>
            </a:extLst>
          </p:cNvPr>
          <p:cNvGrpSpPr/>
          <p:nvPr/>
        </p:nvGrpSpPr>
        <p:grpSpPr>
          <a:xfrm>
            <a:off x="2054489" y="2111638"/>
            <a:ext cx="483893" cy="420564"/>
            <a:chOff x="874865" y="2327231"/>
            <a:chExt cx="557418" cy="484470"/>
          </a:xfrm>
        </p:grpSpPr>
        <p:sp>
          <p:nvSpPr>
            <p:cNvPr id="21" name="Oval 35">
              <a:extLst>
                <a:ext uri="{FF2B5EF4-FFF2-40B4-BE49-F238E27FC236}">
                  <a16:creationId xmlns:a16="http://schemas.microsoft.com/office/drawing/2014/main" id="{59383B88-3BB2-53BA-1972-DF19D3704797}"/>
                </a:ext>
              </a:extLst>
            </p:cNvPr>
            <p:cNvSpPr/>
            <p:nvPr/>
          </p:nvSpPr>
          <p:spPr>
            <a:xfrm>
              <a:off x="961433" y="2402948"/>
              <a:ext cx="389466" cy="389466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67" b="1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2E35E2F8-940C-5BA7-71D2-2A03B5FC1E8F}"/>
                </a:ext>
              </a:extLst>
            </p:cNvPr>
            <p:cNvSpPr txBox="1"/>
            <p:nvPr/>
          </p:nvSpPr>
          <p:spPr>
            <a:xfrm>
              <a:off x="874865" y="2327231"/>
              <a:ext cx="557418" cy="48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bg1"/>
                  </a:solidFill>
                </a:rPr>
                <a:t>+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7">
            <a:extLst>
              <a:ext uri="{FF2B5EF4-FFF2-40B4-BE49-F238E27FC236}">
                <a16:creationId xmlns:a16="http://schemas.microsoft.com/office/drawing/2014/main" id="{EAD04A49-857D-8C5B-56D9-879E119F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14" y="1906197"/>
            <a:ext cx="1511400" cy="950400"/>
          </a:xfrm>
          <a:prstGeom prst="rect">
            <a:avLst/>
          </a:prstGeom>
        </p:spPr>
      </p:pic>
      <p:pic>
        <p:nvPicPr>
          <p:cNvPr id="24" name="Picture 38">
            <a:extLst>
              <a:ext uri="{FF2B5EF4-FFF2-40B4-BE49-F238E27FC236}">
                <a16:creationId xmlns:a16="http://schemas.microsoft.com/office/drawing/2014/main" id="{D57D0579-CC29-92BA-E851-99E9F4E70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737" y="2029989"/>
            <a:ext cx="747532" cy="638800"/>
          </a:xfrm>
          <a:prstGeom prst="rect">
            <a:avLst/>
          </a:prstGeom>
        </p:spPr>
      </p:pic>
      <p:pic>
        <p:nvPicPr>
          <p:cNvPr id="25" name="Picture 39">
            <a:extLst>
              <a:ext uri="{FF2B5EF4-FFF2-40B4-BE49-F238E27FC236}">
                <a16:creationId xmlns:a16="http://schemas.microsoft.com/office/drawing/2014/main" id="{2901A47E-FC66-5D36-DF6F-315B40B39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679" y="2129623"/>
            <a:ext cx="992813" cy="503549"/>
          </a:xfrm>
          <a:prstGeom prst="rect">
            <a:avLst/>
          </a:prstGeom>
        </p:spPr>
      </p:pic>
      <p:grpSp>
        <p:nvGrpSpPr>
          <p:cNvPr id="26" name="Group 40">
            <a:extLst>
              <a:ext uri="{FF2B5EF4-FFF2-40B4-BE49-F238E27FC236}">
                <a16:creationId xmlns:a16="http://schemas.microsoft.com/office/drawing/2014/main" id="{0C920088-53E4-7517-DDD0-4496B4D44D3B}"/>
              </a:ext>
            </a:extLst>
          </p:cNvPr>
          <p:cNvGrpSpPr/>
          <p:nvPr/>
        </p:nvGrpSpPr>
        <p:grpSpPr>
          <a:xfrm>
            <a:off x="7447039" y="2189077"/>
            <a:ext cx="453970" cy="338093"/>
            <a:chOff x="899736" y="2402948"/>
            <a:chExt cx="522949" cy="389466"/>
          </a:xfrm>
        </p:grpSpPr>
        <p:sp>
          <p:nvSpPr>
            <p:cNvPr id="27" name="Oval 41">
              <a:extLst>
                <a:ext uri="{FF2B5EF4-FFF2-40B4-BE49-F238E27FC236}">
                  <a16:creationId xmlns:a16="http://schemas.microsoft.com/office/drawing/2014/main" id="{66C1FEBD-6CFB-1AB6-2D54-527969439831}"/>
                </a:ext>
              </a:extLst>
            </p:cNvPr>
            <p:cNvSpPr/>
            <p:nvPr/>
          </p:nvSpPr>
          <p:spPr>
            <a:xfrm>
              <a:off x="961433" y="2402948"/>
              <a:ext cx="389466" cy="389466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67" b="1"/>
            </a:p>
          </p:txBody>
        </p:sp>
        <p:sp>
          <p:nvSpPr>
            <p:cNvPr id="28" name="TextBox 42">
              <a:extLst>
                <a:ext uri="{FF2B5EF4-FFF2-40B4-BE49-F238E27FC236}">
                  <a16:creationId xmlns:a16="http://schemas.microsoft.com/office/drawing/2014/main" id="{7DD94532-E75A-035F-15F5-4D9A790144B3}"/>
                </a:ext>
              </a:extLst>
            </p:cNvPr>
            <p:cNvSpPr txBox="1"/>
            <p:nvPr/>
          </p:nvSpPr>
          <p:spPr>
            <a:xfrm>
              <a:off x="899736" y="2418658"/>
              <a:ext cx="522949" cy="31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chemeClr val="bg1"/>
                  </a:solidFill>
                </a:rPr>
                <a:t>lub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E89D562D-A128-F752-5D95-A19EC8D95EF0}"/>
              </a:ext>
            </a:extLst>
          </p:cNvPr>
          <p:cNvGrpSpPr/>
          <p:nvPr/>
        </p:nvGrpSpPr>
        <p:grpSpPr>
          <a:xfrm>
            <a:off x="6355818" y="2194110"/>
            <a:ext cx="453970" cy="338092"/>
            <a:chOff x="908823" y="2402948"/>
            <a:chExt cx="522949" cy="389466"/>
          </a:xfrm>
        </p:grpSpPr>
        <p:sp>
          <p:nvSpPr>
            <p:cNvPr id="30" name="Oval 47">
              <a:extLst>
                <a:ext uri="{FF2B5EF4-FFF2-40B4-BE49-F238E27FC236}">
                  <a16:creationId xmlns:a16="http://schemas.microsoft.com/office/drawing/2014/main" id="{D118EF9A-A241-5905-D559-50B0249014C7}"/>
                </a:ext>
              </a:extLst>
            </p:cNvPr>
            <p:cNvSpPr/>
            <p:nvPr/>
          </p:nvSpPr>
          <p:spPr>
            <a:xfrm>
              <a:off x="961433" y="2402948"/>
              <a:ext cx="389466" cy="389466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67" b="1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E21825C8-8D1B-DE3D-9FE3-2A627E8C67F7}"/>
                </a:ext>
              </a:extLst>
            </p:cNvPr>
            <p:cNvSpPr txBox="1"/>
            <p:nvPr/>
          </p:nvSpPr>
          <p:spPr>
            <a:xfrm>
              <a:off x="908823" y="2424275"/>
              <a:ext cx="522949" cy="31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chemeClr val="bg1"/>
                  </a:solidFill>
                </a:rPr>
                <a:t>lub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19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Kody 1D i 2D czym się różnią?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66C40D3-F3D1-BDC1-C777-DF68624873FA}"/>
              </a:ext>
            </a:extLst>
          </p:cNvPr>
          <p:cNvSpPr txBox="1">
            <a:spLocks/>
          </p:cNvSpPr>
          <p:nvPr/>
        </p:nvSpPr>
        <p:spPr>
          <a:xfrm>
            <a:off x="461004" y="1071548"/>
            <a:ext cx="4023360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/>
                </a:solidFill>
              </a:rPr>
              <a:t>Kody </a:t>
            </a:r>
            <a:r>
              <a:rPr lang="en-US">
                <a:solidFill>
                  <a:schemeClr val="bg1"/>
                </a:solidFill>
              </a:rPr>
              <a:t>1D  </a:t>
            </a:r>
            <a:r>
              <a:rPr lang="pl-PL">
                <a:solidFill>
                  <a:schemeClr val="bg1"/>
                </a:solidFill>
              </a:rPr>
              <a:t>lub </a:t>
            </a:r>
            <a:r>
              <a:rPr lang="en-US">
                <a:solidFill>
                  <a:schemeClr val="bg1"/>
                </a:solidFill>
              </a:rPr>
              <a:t>li</a:t>
            </a:r>
            <a:r>
              <a:rPr lang="pl-PL">
                <a:solidFill>
                  <a:schemeClr val="bg1"/>
                </a:solidFill>
              </a:rPr>
              <a:t>niowe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E7051A9-1E08-81FF-04E5-283815091ECA}"/>
              </a:ext>
            </a:extLst>
          </p:cNvPr>
          <p:cNvSpPr txBox="1">
            <a:spLocks/>
          </p:cNvSpPr>
          <p:nvPr/>
        </p:nvSpPr>
        <p:spPr>
          <a:xfrm>
            <a:off x="460593" y="1528748"/>
            <a:ext cx="4023360" cy="272890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tIns="9144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C6C"/>
              </a:buClr>
            </a:pPr>
            <a:r>
              <a:rPr lang="pl-PL" sz="1200"/>
              <a:t>Kody zbudowane z równoległych ciemnych kresek i  jasnych spacji </a:t>
            </a:r>
            <a:endParaRPr lang="en-US" sz="1200"/>
          </a:p>
          <a:p>
            <a:pPr>
              <a:buClr>
                <a:srgbClr val="002C6C"/>
              </a:buClr>
            </a:pPr>
            <a:r>
              <a:rPr lang="pl-PL" sz="1200"/>
              <a:t>Większość zawiera tylko GTIN </a:t>
            </a:r>
            <a:r>
              <a:rPr lang="en-US" sz="1200"/>
              <a:t> </a:t>
            </a:r>
          </a:p>
          <a:p>
            <a:pPr>
              <a:buClr>
                <a:srgbClr val="002C6C"/>
              </a:buClr>
            </a:pPr>
            <a:r>
              <a:rPr lang="pl-PL" sz="1200"/>
              <a:t>Mogą być odczytane tradycyjnym skanerem laserowym lub skanerem wizyjnym</a:t>
            </a:r>
            <a:endParaRPr lang="en-US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938DC4-5AE0-A808-4236-929FEE2A967A}"/>
              </a:ext>
            </a:extLst>
          </p:cNvPr>
          <p:cNvSpPr txBox="1">
            <a:spLocks/>
          </p:cNvSpPr>
          <p:nvPr/>
        </p:nvSpPr>
        <p:spPr>
          <a:xfrm>
            <a:off x="4671660" y="1071548"/>
            <a:ext cx="4023360" cy="457200"/>
          </a:xfrm>
          <a:prstGeom prst="rect">
            <a:avLst/>
          </a:prstGeom>
          <a:solidFill>
            <a:srgbClr val="008DBD"/>
          </a:solidFill>
        </p:spPr>
        <p:txBody>
          <a:bodyPr anchor="ctr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/>
                </a:solidFill>
              </a:rPr>
              <a:t>Kody </a:t>
            </a:r>
            <a:r>
              <a:rPr lang="en-US">
                <a:solidFill>
                  <a:schemeClr val="bg1"/>
                </a:solidFill>
              </a:rPr>
              <a:t>2D </a:t>
            </a:r>
            <a:r>
              <a:rPr lang="pl-PL">
                <a:solidFill>
                  <a:schemeClr val="bg1"/>
                </a:solidFill>
              </a:rPr>
              <a:t>lub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pl-PL">
                <a:solidFill>
                  <a:schemeClr val="bg1"/>
                </a:solidFill>
              </a:rPr>
              <a:t>dwuwymiarowe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DC64ED-05C3-221A-CEF0-0714244061A4}"/>
              </a:ext>
            </a:extLst>
          </p:cNvPr>
          <p:cNvSpPr txBox="1">
            <a:spLocks/>
          </p:cNvSpPr>
          <p:nvPr/>
        </p:nvSpPr>
        <p:spPr>
          <a:xfrm>
            <a:off x="4671660" y="1528748"/>
            <a:ext cx="4023360" cy="2728908"/>
          </a:xfrm>
          <a:prstGeom prst="rect">
            <a:avLst/>
          </a:prstGeom>
          <a:solidFill>
            <a:srgbClr val="008DBD">
              <a:alpha val="15000"/>
            </a:srgbClr>
          </a:solidFill>
        </p:spPr>
        <p:txBody>
          <a:bodyPr tIns="9144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C6C"/>
              </a:buClr>
            </a:pPr>
            <a:r>
              <a:rPr lang="pl-PL" sz="1200"/>
              <a:t>Zbudowane z ciemnych i jasnych obszarów na siatce, podobnie jak szachownica</a:t>
            </a:r>
            <a:endParaRPr lang="en-US" sz="1200"/>
          </a:p>
          <a:p>
            <a:pPr>
              <a:buClr>
                <a:srgbClr val="002C6C"/>
              </a:buClr>
            </a:pPr>
            <a:r>
              <a:rPr lang="pl-PL" sz="1200"/>
              <a:t>Mniejsze niż większość kodów 1D, ale mogą kodować </a:t>
            </a:r>
            <a:r>
              <a:rPr lang="pl-PL" sz="1200" b="1"/>
              <a:t>znacząco więcej danych </a:t>
            </a:r>
            <a:r>
              <a:rPr lang="en-US" sz="1200" b="1"/>
              <a:t> </a:t>
            </a:r>
          </a:p>
          <a:p>
            <a:pPr>
              <a:buClr>
                <a:srgbClr val="002C6C"/>
              </a:buClr>
            </a:pPr>
            <a:r>
              <a:rPr lang="pl-PL" sz="1200"/>
              <a:t>Dzięki algorytmowi korekcji błędów są bardziej niezawodne </a:t>
            </a:r>
            <a:endParaRPr lang="en-US" sz="1200"/>
          </a:p>
          <a:p>
            <a:pPr>
              <a:buClr>
                <a:srgbClr val="002C6C"/>
              </a:buClr>
            </a:pPr>
            <a:r>
              <a:rPr lang="pl-PL" sz="1200"/>
              <a:t>Odczyt wymaga skanera wizyjnego </a:t>
            </a:r>
            <a:endParaRPr lang="en-US" sz="1200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129950D1-B35F-D0CB-FB6B-7129230516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85" y="2786275"/>
            <a:ext cx="1647825" cy="128270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A5C046C6-8C4C-900E-8978-A21CBC4E1F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31" y="3269899"/>
            <a:ext cx="1265171" cy="877169"/>
          </a:xfrm>
          <a:prstGeom prst="rect">
            <a:avLst/>
          </a:prstGeom>
        </p:spPr>
      </p:pic>
      <p:pic>
        <p:nvPicPr>
          <p:cNvPr id="12" name="object 5">
            <a:extLst>
              <a:ext uri="{FF2B5EF4-FFF2-40B4-BE49-F238E27FC236}">
                <a16:creationId xmlns:a16="http://schemas.microsoft.com/office/drawing/2014/main" id="{D7E4A9AF-DA9C-85A0-A0C7-E8A1235E003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008" y="3210010"/>
            <a:ext cx="694869" cy="56229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F8BAE8-3FC1-29FC-1486-B15DFE745929}"/>
              </a:ext>
            </a:extLst>
          </p:cNvPr>
          <p:cNvSpPr txBox="1"/>
          <p:nvPr/>
        </p:nvSpPr>
        <p:spPr>
          <a:xfrm>
            <a:off x="6713820" y="3641075"/>
            <a:ext cx="178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800" spc="270" dirty="0">
                <a:solidFill>
                  <a:srgbClr val="454545"/>
                </a:solidFill>
                <a:latin typeface="Verdana"/>
                <a:cs typeface="Verdana"/>
              </a:rPr>
              <a:t>09506000134352</a:t>
            </a:r>
            <a:r>
              <a:rPr lang="pl-PL" sz="1800" spc="27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endParaRPr lang="pl-PL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787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843A374F-1C50-2E58-6437-85808D925B1B}"/>
              </a:ext>
            </a:extLst>
          </p:cNvPr>
          <p:cNvSpPr/>
          <p:nvPr/>
        </p:nvSpPr>
        <p:spPr>
          <a:xfrm>
            <a:off x="0" y="-1"/>
            <a:ext cx="9143999" cy="4531953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Technologia nadrobiła zaległości 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8290791-B47B-F669-E6BC-1356A6AE0633}"/>
              </a:ext>
            </a:extLst>
          </p:cNvPr>
          <p:cNvSpPr/>
          <p:nvPr/>
        </p:nvSpPr>
        <p:spPr>
          <a:xfrm>
            <a:off x="6639197" y="2802588"/>
            <a:ext cx="19320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</a:rPr>
              <a:t>Skanowanie kodów 2D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pl-PL" sz="1500" b="1" dirty="0">
                <a:solidFill>
                  <a:schemeClr val="tx2"/>
                </a:solidFill>
              </a:rPr>
              <a:t>jest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pl-PL" sz="1500" b="1" dirty="0">
                <a:solidFill>
                  <a:schemeClr val="tx2"/>
                </a:solidFill>
              </a:rPr>
              <a:t>równie szybkie lub szybsze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br>
              <a:rPr lang="pl-PL" sz="1500" b="1" dirty="0">
                <a:solidFill>
                  <a:schemeClr val="tx2"/>
                </a:solidFill>
              </a:rPr>
            </a:br>
            <a:r>
              <a:rPr lang="pl-PL" sz="1500" dirty="0">
                <a:solidFill>
                  <a:schemeClr val="bg1"/>
                </a:solidFill>
              </a:rPr>
              <a:t>niż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pl-PL" sz="1500" dirty="0">
                <a:solidFill>
                  <a:schemeClr val="bg1"/>
                </a:solidFill>
              </a:rPr>
              <a:t>kodów 1D</a:t>
            </a:r>
            <a:endParaRPr lang="en-GB" sz="15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49FF0414-BD36-8B53-97E0-DFCE4F7F0B25}"/>
              </a:ext>
            </a:extLst>
          </p:cNvPr>
          <p:cNvCxnSpPr>
            <a:cxnSpLocks/>
          </p:cNvCxnSpPr>
          <p:nvPr/>
        </p:nvCxnSpPr>
        <p:spPr>
          <a:xfrm flipH="1">
            <a:off x="638413" y="2618543"/>
            <a:ext cx="785175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9">
            <a:extLst>
              <a:ext uri="{FF2B5EF4-FFF2-40B4-BE49-F238E27FC236}">
                <a16:creationId xmlns:a16="http://schemas.microsoft.com/office/drawing/2014/main" id="{ABDBBF78-F16A-A72A-AE8E-8958637C9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14" y="2821278"/>
            <a:ext cx="1298914" cy="1298914"/>
          </a:xfrm>
          <a:prstGeom prst="rect">
            <a:avLst/>
          </a:prstGeom>
        </p:spPr>
      </p:pic>
      <p:sp>
        <p:nvSpPr>
          <p:cNvPr id="16" name="Rectangle 23">
            <a:extLst>
              <a:ext uri="{FF2B5EF4-FFF2-40B4-BE49-F238E27FC236}">
                <a16:creationId xmlns:a16="http://schemas.microsoft.com/office/drawing/2014/main" id="{A0BB3C2E-AB25-387C-168D-4B59B06059F4}"/>
              </a:ext>
            </a:extLst>
          </p:cNvPr>
          <p:cNvSpPr/>
          <p:nvPr/>
        </p:nvSpPr>
        <p:spPr>
          <a:xfrm>
            <a:off x="3304241" y="1252224"/>
            <a:ext cx="3380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</a:rPr>
              <a:t>Urządzenia drukujące potrafią </a:t>
            </a:r>
            <a:r>
              <a:rPr lang="en-GB" sz="1500" dirty="0">
                <a:solidFill>
                  <a:schemeClr val="bg1"/>
                </a:solidFill>
              </a:rPr>
              <a:t>  </a:t>
            </a:r>
            <a:r>
              <a:rPr lang="pl-PL" sz="1500" dirty="0">
                <a:solidFill>
                  <a:schemeClr val="bg1"/>
                </a:solidFill>
              </a:rPr>
              <a:t>sprostać wymogom</a:t>
            </a:r>
            <a:r>
              <a:rPr lang="en-GB" sz="1500" dirty="0">
                <a:solidFill>
                  <a:schemeClr val="bg1"/>
                </a:solidFill>
              </a:rPr>
              <a:t>  </a:t>
            </a:r>
            <a:r>
              <a:rPr lang="pl-PL" sz="1500" b="1" dirty="0">
                <a:solidFill>
                  <a:schemeClr val="tx2"/>
                </a:solidFill>
              </a:rPr>
              <a:t>szybkości 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pl-PL" sz="1500" b="1" dirty="0">
                <a:solidFill>
                  <a:schemeClr val="tx2"/>
                </a:solidFill>
              </a:rPr>
              <a:t>i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pl-PL" sz="1500" b="1" dirty="0">
                <a:solidFill>
                  <a:schemeClr val="tx2"/>
                </a:solidFill>
              </a:rPr>
              <a:t>jakości 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pl-PL" sz="1500" dirty="0">
                <a:solidFill>
                  <a:schemeClr val="bg1"/>
                </a:solidFill>
              </a:rPr>
              <a:t>dla wydruku dynamicznych 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pl-PL" sz="1500" dirty="0">
                <a:solidFill>
                  <a:schemeClr val="bg1"/>
                </a:solidFill>
              </a:rPr>
              <a:t>symboli</a:t>
            </a:r>
            <a:r>
              <a:rPr lang="en-GB" sz="1500" dirty="0">
                <a:solidFill>
                  <a:schemeClr val="bg1"/>
                </a:solidFill>
              </a:rPr>
              <a:t> 2D 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6EE12BF4-6271-DDC7-70C9-D972A3B49F07}"/>
              </a:ext>
            </a:extLst>
          </p:cNvPr>
          <p:cNvSpPr/>
          <p:nvPr/>
        </p:nvSpPr>
        <p:spPr>
          <a:xfrm>
            <a:off x="1947028" y="2736978"/>
            <a:ext cx="3027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</a:rPr>
              <a:t>Coraz więcej detalistów 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b="1" dirty="0">
                <a:solidFill>
                  <a:schemeClr val="tx2"/>
                </a:solidFill>
              </a:rPr>
              <a:t>in</a:t>
            </a:r>
            <a:r>
              <a:rPr lang="pl-PL" sz="1500" b="1" dirty="0">
                <a:solidFill>
                  <a:schemeClr val="tx2"/>
                </a:solidFill>
              </a:rPr>
              <a:t>westuje w skanery wizyjne 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pl-PL" sz="1500" dirty="0">
                <a:solidFill>
                  <a:schemeClr val="bg1"/>
                </a:solidFill>
              </a:rPr>
              <a:t>oraz rozszerzenia w systemach </a:t>
            </a:r>
            <a:r>
              <a:rPr lang="pl-PL" sz="1500" dirty="0" err="1">
                <a:solidFill>
                  <a:schemeClr val="bg1"/>
                </a:solidFill>
              </a:rPr>
              <a:t>backoffice</a:t>
            </a:r>
            <a:br>
              <a:rPr lang="pl-PL" sz="1500" dirty="0">
                <a:solidFill>
                  <a:schemeClr val="bg1"/>
                </a:solidFill>
              </a:rPr>
            </a:br>
            <a:r>
              <a:rPr lang="pl-PL" sz="1500" dirty="0">
                <a:solidFill>
                  <a:schemeClr val="bg1"/>
                </a:solidFill>
              </a:rPr>
              <a:t>-owych do przetwarzania</a:t>
            </a:r>
            <a:br>
              <a:rPr lang="pl-PL" sz="1500" dirty="0">
                <a:solidFill>
                  <a:schemeClr val="bg1"/>
                </a:solidFill>
              </a:rPr>
            </a:br>
            <a:r>
              <a:rPr lang="pl-PL" sz="1500" dirty="0">
                <a:solidFill>
                  <a:schemeClr val="bg1"/>
                </a:solidFill>
              </a:rPr>
              <a:t>danych z kodów </a:t>
            </a:r>
            <a:r>
              <a:rPr lang="en-GB" sz="1500" dirty="0">
                <a:solidFill>
                  <a:schemeClr val="bg1"/>
                </a:solidFill>
              </a:rPr>
              <a:t>2D</a:t>
            </a:r>
          </a:p>
        </p:txBody>
      </p: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id="{C5234995-3857-42DC-914C-A1C3770CACC4}"/>
              </a:ext>
            </a:extLst>
          </p:cNvPr>
          <p:cNvCxnSpPr>
            <a:cxnSpLocks/>
          </p:cNvCxnSpPr>
          <p:nvPr/>
        </p:nvCxnSpPr>
        <p:spPr>
          <a:xfrm>
            <a:off x="5029200" y="2771619"/>
            <a:ext cx="0" cy="14426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4B091073-129F-ED51-A1C1-F8038EF74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8956" y="1243184"/>
            <a:ext cx="1828529" cy="1245405"/>
          </a:xfrm>
          <a:prstGeom prst="rect">
            <a:avLst/>
          </a:prstGeom>
        </p:spPr>
      </p:pic>
      <p:pic>
        <p:nvPicPr>
          <p:cNvPr id="20" name="Picture 28" descr="Icon&#10;&#10;Description automatically generated">
            <a:extLst>
              <a:ext uri="{FF2B5EF4-FFF2-40B4-BE49-F238E27FC236}">
                <a16:creationId xmlns:a16="http://schemas.microsoft.com/office/drawing/2014/main" id="{51F01A2F-3835-6C5E-CA1E-80EEFB493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186" y="2802588"/>
            <a:ext cx="975362" cy="1380747"/>
          </a:xfrm>
          <a:prstGeom prst="rect">
            <a:avLst/>
          </a:prstGeom>
        </p:spPr>
      </p:pic>
      <p:cxnSp>
        <p:nvCxnSpPr>
          <p:cNvPr id="21" name="Straight Connector 29">
            <a:extLst>
              <a:ext uri="{FF2B5EF4-FFF2-40B4-BE49-F238E27FC236}">
                <a16:creationId xmlns:a16="http://schemas.microsoft.com/office/drawing/2014/main" id="{1DBA9F7F-782F-5DC6-A1D6-1E232B174F39}"/>
              </a:ext>
            </a:extLst>
          </p:cNvPr>
          <p:cNvCxnSpPr>
            <a:cxnSpLocks/>
          </p:cNvCxnSpPr>
          <p:nvPr/>
        </p:nvCxnSpPr>
        <p:spPr>
          <a:xfrm>
            <a:off x="3200400" y="1221621"/>
            <a:ext cx="0" cy="127014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">
            <a:extLst>
              <a:ext uri="{FF2B5EF4-FFF2-40B4-BE49-F238E27FC236}">
                <a16:creationId xmlns:a16="http://schemas.microsoft.com/office/drawing/2014/main" id="{0F8D0C83-5C4A-F32B-184B-F81B98F0DE26}"/>
              </a:ext>
            </a:extLst>
          </p:cNvPr>
          <p:cNvSpPr/>
          <p:nvPr/>
        </p:nvSpPr>
        <p:spPr>
          <a:xfrm>
            <a:off x="558802" y="1371012"/>
            <a:ext cx="22779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S</a:t>
            </a:r>
            <a:r>
              <a:rPr lang="pl-PL" sz="1500" dirty="0" err="1">
                <a:solidFill>
                  <a:schemeClr val="bg1"/>
                </a:solidFill>
              </a:rPr>
              <a:t>ystemy</a:t>
            </a:r>
            <a:r>
              <a:rPr lang="pl-PL" sz="1500" dirty="0">
                <a:solidFill>
                  <a:schemeClr val="bg1"/>
                </a:solidFill>
              </a:rPr>
              <a:t> IT dostawców 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  <a:r>
              <a:rPr lang="en-GB" sz="1500" b="1" dirty="0" err="1">
                <a:solidFill>
                  <a:schemeClr val="tx2"/>
                </a:solidFill>
              </a:rPr>
              <a:t>gener</a:t>
            </a:r>
            <a:r>
              <a:rPr lang="pl-PL" sz="1500" b="1" dirty="0" err="1">
                <a:solidFill>
                  <a:schemeClr val="tx2"/>
                </a:solidFill>
              </a:rPr>
              <a:t>ują</a:t>
            </a:r>
            <a:r>
              <a:rPr lang="pl-PL" sz="1500" b="1" dirty="0">
                <a:solidFill>
                  <a:schemeClr val="tx2"/>
                </a:solidFill>
              </a:rPr>
              <a:t> dane </a:t>
            </a:r>
            <a:r>
              <a:rPr lang="en-GB" sz="15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62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F001-BD5C-DC47-8334-0D387941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11537-60A5-2641-A1C5-9FBB249EF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364" y="351885"/>
            <a:ext cx="8243888" cy="530936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Doświadczenia Polski w GS1 DataMatrix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07D60FFF-32D2-4126-20ED-2C9164EDE300}"/>
              </a:ext>
            </a:extLst>
          </p:cNvPr>
          <p:cNvSpPr txBox="1">
            <a:spLocks/>
          </p:cNvSpPr>
          <p:nvPr/>
        </p:nvSpPr>
        <p:spPr>
          <a:xfrm>
            <a:off x="546018" y="1091572"/>
            <a:ext cx="3784756" cy="625628"/>
          </a:xfrm>
          <a:prstGeom prst="rect">
            <a:avLst/>
          </a:prstGeom>
        </p:spPr>
        <p:txBody>
          <a:bodyPr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None/>
            </a:pPr>
            <a:r>
              <a:rPr lang="pl-PL" b="1" dirty="0"/>
              <a:t>Produkty lecznicze</a:t>
            </a:r>
            <a:br>
              <a:rPr lang="pl-PL" b="1" dirty="0"/>
            </a:br>
            <a:r>
              <a:rPr lang="pl-PL" b="1" dirty="0"/>
              <a:t>od 2019 roku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74761306-B605-2452-A3BF-DE41741F5A78}"/>
              </a:ext>
            </a:extLst>
          </p:cNvPr>
          <p:cNvSpPr txBox="1">
            <a:spLocks/>
          </p:cNvSpPr>
          <p:nvPr/>
        </p:nvSpPr>
        <p:spPr>
          <a:xfrm>
            <a:off x="4812564" y="1091572"/>
            <a:ext cx="3784756" cy="625628"/>
          </a:xfrm>
          <a:prstGeom prst="rect">
            <a:avLst/>
          </a:prstGeom>
        </p:spPr>
        <p:txBody>
          <a:bodyPr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None/>
            </a:pPr>
            <a:r>
              <a:rPr lang="pl-PL" b="1" dirty="0"/>
              <a:t>Wyroby medyczne</a:t>
            </a:r>
            <a:br>
              <a:rPr lang="pl-PL" b="1" dirty="0"/>
            </a:br>
            <a:r>
              <a:rPr lang="pl-PL" b="1" dirty="0"/>
              <a:t>od 2021 roku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ED95F8E-BAFC-9F3A-2AFC-A08AE921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8" y="1859719"/>
            <a:ext cx="3688409" cy="1566582"/>
          </a:xfrm>
          <a:prstGeom prst="rect">
            <a:avLst/>
          </a:prstGeom>
        </p:spPr>
      </p:pic>
      <p:pic>
        <p:nvPicPr>
          <p:cNvPr id="15" name="Obraz 14">
            <a:hlinkClick r:id="rId4"/>
            <a:extLst>
              <a:ext uri="{FF2B5EF4-FFF2-40B4-BE49-F238E27FC236}">
                <a16:creationId xmlns:a16="http://schemas.microsoft.com/office/drawing/2014/main" id="{DD485536-4302-3679-6142-4495B98E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180" y="1859719"/>
            <a:ext cx="3310262" cy="20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9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Default Theme" id="{42685FFF-1A00-43D1-9165-5EA5AC2D4567}" vid="{E3282D55-F70E-4412-8070-C39A8376DF3C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3.xml><?xml version="1.0" encoding="utf-8"?>
<a:theme xmlns:a="http://schemas.openxmlformats.org/drawingml/2006/main" name="Special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21692E5F5AA47AD410524706043D0" ma:contentTypeVersion="12" ma:contentTypeDescription="Create a new document." ma:contentTypeScope="" ma:versionID="95c322469c3fe4f741763cad6ded5626">
  <xsd:schema xmlns:xsd="http://www.w3.org/2001/XMLSchema" xmlns:xs="http://www.w3.org/2001/XMLSchema" xmlns:p="http://schemas.microsoft.com/office/2006/metadata/properties" xmlns:ns2="68ee75f8-bcc5-429e-9c7c-569c1f122df7" xmlns:ns3="21509094-e019-4316-8366-5b2d177b7d02" targetNamespace="http://schemas.microsoft.com/office/2006/metadata/properties" ma:root="true" ma:fieldsID="ba7dfee9f8b7d0f8e79a2450313ed9c4" ns2:_="" ns3:_="">
    <xsd:import namespace="68ee75f8-bcc5-429e-9c7c-569c1f122df7"/>
    <xsd:import namespace="21509094-e019-4316-8366-5b2d177b7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e75f8-bcc5-429e-9c7c-569c1f122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57de3fc-44c5-4a2b-8563-55ed11ede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9094-e019-4316-8366-5b2d177b7d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fa04aba-1ef5-4215-9be4-5920d613d598}" ma:internalName="TaxCatchAll" ma:showField="CatchAllData" ma:web="21509094-e019-4316-8366-5b2d177b7d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e75f8-bcc5-429e-9c7c-569c1f122df7">
      <Terms xmlns="http://schemas.microsoft.com/office/infopath/2007/PartnerControls"/>
    </lcf76f155ced4ddcb4097134ff3c332f>
    <TaxCatchAll xmlns="21509094-e019-4316-8366-5b2d177b7d02" xsi:nil="true"/>
  </documentManagement>
</p:properties>
</file>

<file path=customXml/itemProps1.xml><?xml version="1.0" encoding="utf-8"?>
<ds:datastoreItem xmlns:ds="http://schemas.openxmlformats.org/officeDocument/2006/customXml" ds:itemID="{E3E678AE-522C-4787-9B16-4F9D62219A45}"/>
</file>

<file path=customXml/itemProps2.xml><?xml version="1.0" encoding="utf-8"?>
<ds:datastoreItem xmlns:ds="http://schemas.openxmlformats.org/officeDocument/2006/customXml" ds:itemID="{F545ACC0-189A-4C0F-A2AF-07E55182E52C}"/>
</file>

<file path=customXml/itemProps3.xml><?xml version="1.0" encoding="utf-8"?>
<ds:datastoreItem xmlns:ds="http://schemas.openxmlformats.org/officeDocument/2006/customXml" ds:itemID="{C6E3318D-5FEE-402B-B3A8-118AAF0BB7E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9817</TotalTime>
  <Words>1565</Words>
  <Application>Microsoft Office PowerPoint</Application>
  <PresentationFormat>Pokaz na ekranie (16:9)</PresentationFormat>
  <Paragraphs>262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Lucida Grande</vt:lpstr>
      <vt:lpstr>Verdana</vt:lpstr>
      <vt:lpstr>Wingdings</vt:lpstr>
      <vt:lpstr>Default Theme</vt:lpstr>
      <vt:lpstr>Content</vt:lpstr>
      <vt:lpstr>Special Content</vt:lpstr>
      <vt:lpstr>Divider</vt:lpstr>
      <vt:lpstr>(R)ewolucja kodowa w Retail – startujemy w nowy wymiar 2D </vt:lpstr>
      <vt:lpstr>Kody EAN/UPC  – to już 50 lat !</vt:lpstr>
      <vt:lpstr>Co punkt sprzedaży (POS) oznacza dzisiaj ?</vt:lpstr>
      <vt:lpstr>Prezentacja programu PowerPoint</vt:lpstr>
      <vt:lpstr>Kody 2D w Retail – decyzja </vt:lpstr>
      <vt:lpstr>Globalna migracja 2D – okres przejściowy</vt:lpstr>
      <vt:lpstr>Kody 1D i 2D czym się różnią?</vt:lpstr>
      <vt:lpstr>Technologia nadrobiła zaległości </vt:lpstr>
      <vt:lpstr>Doświadczenia Polski w GS1 DataMatrix</vt:lpstr>
      <vt:lpstr>METRO Cash &amp; Carry i Żabka Polska </vt:lpstr>
      <vt:lpstr>Technologia nadrobiła zaległości </vt:lpstr>
      <vt:lpstr>Prezentacja programu PowerPoint</vt:lpstr>
      <vt:lpstr>Kody 2D i cyfrowy link GS1 </vt:lpstr>
      <vt:lpstr>Kody 2D - jak połączyć internet z Twoim produktem? </vt:lpstr>
      <vt:lpstr>Obszary zastosowań kodów 2D</vt:lpstr>
      <vt:lpstr>Zapraszamy do współpracy z GS1 Polska </vt:lpstr>
      <vt:lpstr>Dziękuję za uwagę i zapraszam na stoisko GS1Polska!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Frankowska | GS1 Polska</dc:creator>
  <cp:lastModifiedBy>Szymon Fojutowski | GS1 Polska</cp:lastModifiedBy>
  <cp:revision>77</cp:revision>
  <dcterms:created xsi:type="dcterms:W3CDTF">2018-12-31T09:35:13Z</dcterms:created>
  <dcterms:modified xsi:type="dcterms:W3CDTF">2023-03-22T07:10:35Z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0x010100C3521692E5F5AA47AD410524706043D0</vt:lpwstr>
  </property>
</Properties>
</file>