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3.xml" ContentType="application/vnd.openxmlformats-officedocument.drawingml.chart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2.xml" ContentType="application/vnd.ms-office.chartcolor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68" r:id="rId5"/>
    <p:sldId id="269" r:id="rId6"/>
    <p:sldId id="270" r:id="rId7"/>
    <p:sldId id="272" r:id="rId8"/>
    <p:sldId id="273" r:id="rId9"/>
    <p:sldId id="257" r:id="rId10"/>
    <p:sldId id="275" r:id="rId11"/>
    <p:sldId id="276" r:id="rId12"/>
    <p:sldId id="283" r:id="rId13"/>
    <p:sldId id="280" r:id="rId14"/>
    <p:sldId id="282" r:id="rId15"/>
    <p:sldId id="281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Montserrat Semi-Bold" panose="020B0604020202020204" charset="-18"/>
      <p:regular r:id="rId26"/>
    </p:embeddedFont>
    <p:embeddedFont>
      <p:font typeface="Montserrat Semi-Bold Bold" panose="020B0604020202020204" charset="-18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Bold" panose="020B0806030504020204" charset="0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E3B"/>
    <a:srgbClr val="FAB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75-4F4D-AA8E-C44C0E76F97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75-4F4D-AA8E-C44C0E76F97A}"/>
              </c:ext>
            </c:extLst>
          </c:dPt>
          <c:dPt>
            <c:idx val="2"/>
            <c:invertIfNegative val="0"/>
            <c:bubble3D val="0"/>
            <c:spPr>
              <a:solidFill>
                <a:srgbClr val="FABF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44-43C5-B4C1-1A0038FB85E9}"/>
              </c:ext>
            </c:extLst>
          </c:dPt>
          <c:dPt>
            <c:idx val="3"/>
            <c:invertIfNegative val="0"/>
            <c:bubble3D val="0"/>
            <c:spPr>
              <a:solidFill>
                <a:srgbClr val="2751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44-43C5-B4C1-1A0038FB85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Wpływ liczby transakcji</c:v>
                </c:pt>
                <c:pt idx="1">
                  <c:v>wpływ liczby opakowań w koszyku</c:v>
                </c:pt>
                <c:pt idx="2">
                  <c:v>wpływ ceny za opakowanie</c:v>
                </c:pt>
                <c:pt idx="3">
                  <c:v>zmiana wartości sprzedaży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8.0124689372478581</c:v>
                </c:pt>
                <c:pt idx="1">
                  <c:v>-5.2029503540760045</c:v>
                </c:pt>
                <c:pt idx="2">
                  <c:v>12.112493106287921</c:v>
                </c:pt>
                <c:pt idx="3">
                  <c:v>14.922011689459772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4-43C5-B4C1-1A0038FB8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02173104"/>
        <c:axId val="1197053392"/>
      </c:barChart>
      <c:catAx>
        <c:axId val="120217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97053392"/>
        <c:crosses val="autoZero"/>
        <c:auto val="1"/>
        <c:lblAlgn val="ctr"/>
        <c:lblOffset val="100"/>
        <c:noMultiLvlLbl val="0"/>
      </c:catAx>
      <c:valAx>
        <c:axId val="11970533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0217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71563166965016E-4"/>
          <c:y val="0.36160203056807605"/>
          <c:w val="0.98743278265749479"/>
          <c:h val="0.5336655899763759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Sklepy małoformatowe do 300 m2</c:v>
                </c:pt>
              </c:strCache>
            </c:strRef>
          </c:tx>
          <c:spPr>
            <a:ln w="12700" cap="rnd">
              <a:solidFill>
                <a:srgbClr val="27513B"/>
              </a:solidFill>
              <a:round/>
            </a:ln>
            <a:effectLst/>
          </c:spPr>
          <c:marker>
            <c:symbol val="diamond"/>
            <c:size val="40"/>
            <c:spPr>
              <a:solidFill>
                <a:srgbClr val="27513B"/>
              </a:solidFill>
              <a:ln w="12700">
                <a:solidFill>
                  <a:srgbClr val="27513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MROŻONE DANIA MĄCZNE</c:v>
                </c:pt>
                <c:pt idx="1">
                  <c:v>ZUPY MOKRE</c:v>
                </c:pt>
                <c:pt idx="2">
                  <c:v>MIX MAŚLANY</c:v>
                </c:pt>
                <c:pt idx="3">
                  <c:v>WARZYWA W PUSZKACH</c:v>
                </c:pt>
                <c:pt idx="4">
                  <c:v>KAKAO</c:v>
                </c:pt>
                <c:pt idx="5">
                  <c:v>JOGURTY PITNE</c:v>
                </c:pt>
                <c:pt idx="6">
                  <c:v>MASŁO</c:v>
                </c:pt>
                <c:pt idx="7">
                  <c:v>JAJKA</c:v>
                </c:pt>
                <c:pt idx="8">
                  <c:v>KARMA DLA PSÓW MOKRA</c:v>
                </c:pt>
                <c:pt idx="9">
                  <c:v>SERKI KANAPKOWE</c:v>
                </c:pt>
                <c:pt idx="10">
                  <c:v>PAPIER TOALETOWY</c:v>
                </c:pt>
                <c:pt idx="11">
                  <c:v>MĄKI PSZENNE I ŻYTNIE</c:v>
                </c:pt>
                <c:pt idx="12">
                  <c:v>PŁATKI ZBOŻOWE</c:v>
                </c:pt>
                <c:pt idx="13">
                  <c:v>SERY TWAROGOWE</c:v>
                </c:pt>
                <c:pt idx="14">
                  <c:v>RYŻ</c:v>
                </c:pt>
                <c:pt idx="15">
                  <c:v>MLEKO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-11.5</c:v>
                </c:pt>
                <c:pt idx="1">
                  <c:v>-9.3000000000000007</c:v>
                </c:pt>
                <c:pt idx="2">
                  <c:v>-10.1</c:v>
                </c:pt>
                <c:pt idx="3">
                  <c:v>-5.4</c:v>
                </c:pt>
                <c:pt idx="4">
                  <c:v>-4.4000000000000004</c:v>
                </c:pt>
                <c:pt idx="5">
                  <c:v>-3.8</c:v>
                </c:pt>
                <c:pt idx="6">
                  <c:v>-5.3</c:v>
                </c:pt>
                <c:pt idx="7">
                  <c:v>-2.2999999999999998</c:v>
                </c:pt>
                <c:pt idx="8">
                  <c:v>-4.5999999999999996</c:v>
                </c:pt>
                <c:pt idx="9">
                  <c:v>-3.1</c:v>
                </c:pt>
                <c:pt idx="10">
                  <c:v>-2.2999999999999998</c:v>
                </c:pt>
                <c:pt idx="11">
                  <c:v>-4.5</c:v>
                </c:pt>
                <c:pt idx="12">
                  <c:v>-2.2999999999999998</c:v>
                </c:pt>
                <c:pt idx="13">
                  <c:v>-2.9</c:v>
                </c:pt>
                <c:pt idx="14">
                  <c:v>-3.6</c:v>
                </c:pt>
                <c:pt idx="15">
                  <c:v>-3.9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5F-4F16-B15C-C75F1A839D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Supermarkety 301-2500 m2</c:v>
                </c:pt>
              </c:strCache>
            </c:strRef>
          </c:tx>
          <c:spPr>
            <a:ln w="12700" cap="rnd">
              <a:solidFill>
                <a:srgbClr val="F1C157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rgbClr val="F1C157"/>
              </a:solidFill>
              <a:ln w="12700">
                <a:solidFill>
                  <a:srgbClr val="F1C157"/>
                </a:solidFill>
              </a:ln>
              <a:effectLst/>
            </c:spPr>
          </c:marker>
          <c:cat>
            <c:strRef>
              <c:f>Arkusz1!$A$2:$A$17</c:f>
              <c:strCache>
                <c:ptCount val="16"/>
                <c:pt idx="0">
                  <c:v>MROŻONE DANIA MĄCZNE</c:v>
                </c:pt>
                <c:pt idx="1">
                  <c:v>ZUPY MOKRE</c:v>
                </c:pt>
                <c:pt idx="2">
                  <c:v>MIX MAŚLANY</c:v>
                </c:pt>
                <c:pt idx="3">
                  <c:v>WARZYWA W PUSZKACH</c:v>
                </c:pt>
                <c:pt idx="4">
                  <c:v>KAKAO</c:v>
                </c:pt>
                <c:pt idx="5">
                  <c:v>JOGURTY PITNE</c:v>
                </c:pt>
                <c:pt idx="6">
                  <c:v>MASŁO</c:v>
                </c:pt>
                <c:pt idx="7">
                  <c:v>JAJKA</c:v>
                </c:pt>
                <c:pt idx="8">
                  <c:v>KARMA DLA PSÓW MOKRA</c:v>
                </c:pt>
                <c:pt idx="9">
                  <c:v>SERKI KANAPKOWE</c:v>
                </c:pt>
                <c:pt idx="10">
                  <c:v>PAPIER TOALETOWY</c:v>
                </c:pt>
                <c:pt idx="11">
                  <c:v>MĄKI PSZENNE I ŻYTNIE</c:v>
                </c:pt>
                <c:pt idx="12">
                  <c:v>PŁATKI ZBOŻOWE</c:v>
                </c:pt>
                <c:pt idx="13">
                  <c:v>SERY TWAROGOWE</c:v>
                </c:pt>
                <c:pt idx="14">
                  <c:v>RYŻ</c:v>
                </c:pt>
                <c:pt idx="15">
                  <c:v>MLEKO</c:v>
                </c:pt>
              </c:strCache>
            </c:strRef>
          </c:cat>
          <c:val>
            <c:numRef>
              <c:f>Arkusz1!$C$2:$C$17</c:f>
              <c:numCache>
                <c:formatCode>0.0</c:formatCode>
                <c:ptCount val="16"/>
                <c:pt idx="0">
                  <c:v>-3.7</c:v>
                </c:pt>
                <c:pt idx="1">
                  <c:v>-1.4</c:v>
                </c:pt>
                <c:pt idx="2">
                  <c:v>-0.3</c:v>
                </c:pt>
                <c:pt idx="3">
                  <c:v>-4.5999999999999996</c:v>
                </c:pt>
                <c:pt idx="4">
                  <c:v>-3.3</c:v>
                </c:pt>
                <c:pt idx="5">
                  <c:v>-1.9</c:v>
                </c:pt>
                <c:pt idx="6">
                  <c:v>-1.2</c:v>
                </c:pt>
                <c:pt idx="7">
                  <c:v>-5.0999999999999996</c:v>
                </c:pt>
                <c:pt idx="8">
                  <c:v>-1.4</c:v>
                </c:pt>
                <c:pt idx="9">
                  <c:v>-1.7</c:v>
                </c:pt>
                <c:pt idx="10">
                  <c:v>-2.1</c:v>
                </c:pt>
                <c:pt idx="11">
                  <c:v>-1.2</c:v>
                </c:pt>
                <c:pt idx="12">
                  <c:v>-2.1</c:v>
                </c:pt>
                <c:pt idx="13">
                  <c:v>-1.3</c:v>
                </c:pt>
                <c:pt idx="14">
                  <c:v>-1.5</c:v>
                </c:pt>
                <c:pt idx="15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5F-4F16-B15C-C75F1A839D9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Dyskonty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40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MROŻONE DANIA MĄCZNE</c:v>
                </c:pt>
                <c:pt idx="1">
                  <c:v>ZUPY MOKRE</c:v>
                </c:pt>
                <c:pt idx="2">
                  <c:v>MIX MAŚLANY</c:v>
                </c:pt>
                <c:pt idx="3">
                  <c:v>WARZYWA W PUSZKACH</c:v>
                </c:pt>
                <c:pt idx="4">
                  <c:v>KAKAO</c:v>
                </c:pt>
                <c:pt idx="5">
                  <c:v>JOGURTY PITNE</c:v>
                </c:pt>
                <c:pt idx="6">
                  <c:v>MASŁO</c:v>
                </c:pt>
                <c:pt idx="7">
                  <c:v>JAJKA</c:v>
                </c:pt>
                <c:pt idx="8">
                  <c:v>KARMA DLA PSÓW MOKRA</c:v>
                </c:pt>
                <c:pt idx="9">
                  <c:v>SERKI KANAPKOWE</c:v>
                </c:pt>
                <c:pt idx="10">
                  <c:v>PAPIER TOALETOWY</c:v>
                </c:pt>
                <c:pt idx="11">
                  <c:v>MĄKI PSZENNE I ŻYTNIE</c:v>
                </c:pt>
                <c:pt idx="12">
                  <c:v>PŁATKI ZBOŻOWE</c:v>
                </c:pt>
                <c:pt idx="13">
                  <c:v>SERY TWAROGOWE</c:v>
                </c:pt>
                <c:pt idx="14">
                  <c:v>RYŻ</c:v>
                </c:pt>
                <c:pt idx="15">
                  <c:v>MLEKO</c:v>
                </c:pt>
              </c:strCache>
            </c:strRef>
          </c:cat>
          <c:val>
            <c:numRef>
              <c:f>Arkusz1!$D$2:$D$17</c:f>
              <c:numCache>
                <c:formatCode>0.0</c:formatCode>
                <c:ptCount val="16"/>
                <c:pt idx="0">
                  <c:v>16.399999999999999</c:v>
                </c:pt>
                <c:pt idx="1">
                  <c:v>10.7</c:v>
                </c:pt>
                <c:pt idx="2">
                  <c:v>9.6999999999999993</c:v>
                </c:pt>
                <c:pt idx="3">
                  <c:v>9.5</c:v>
                </c:pt>
                <c:pt idx="4">
                  <c:v>8.6</c:v>
                </c:pt>
                <c:pt idx="5">
                  <c:v>7.5</c:v>
                </c:pt>
                <c:pt idx="6">
                  <c:v>7.2</c:v>
                </c:pt>
                <c:pt idx="7">
                  <c:v>6.3</c:v>
                </c:pt>
                <c:pt idx="8">
                  <c:v>6</c:v>
                </c:pt>
                <c:pt idx="9">
                  <c:v>5.8</c:v>
                </c:pt>
                <c:pt idx="10">
                  <c:v>5.7</c:v>
                </c:pt>
                <c:pt idx="11">
                  <c:v>5.5</c:v>
                </c:pt>
                <c:pt idx="12">
                  <c:v>5.0999999999999996</c:v>
                </c:pt>
                <c:pt idx="13">
                  <c:v>5</c:v>
                </c:pt>
                <c:pt idx="14">
                  <c:v>4.9000000000000004</c:v>
                </c:pt>
                <c:pt idx="1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5F-4F16-B15C-C75F1A839D9C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Hipermarkety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cat>
            <c:strRef>
              <c:f>Arkusz1!$A$2:$A$17</c:f>
              <c:strCache>
                <c:ptCount val="16"/>
                <c:pt idx="0">
                  <c:v>MROŻONE DANIA MĄCZNE</c:v>
                </c:pt>
                <c:pt idx="1">
                  <c:v>ZUPY MOKRE</c:v>
                </c:pt>
                <c:pt idx="2">
                  <c:v>MIX MAŚLANY</c:v>
                </c:pt>
                <c:pt idx="3">
                  <c:v>WARZYWA W PUSZKACH</c:v>
                </c:pt>
                <c:pt idx="4">
                  <c:v>KAKAO</c:v>
                </c:pt>
                <c:pt idx="5">
                  <c:v>JOGURTY PITNE</c:v>
                </c:pt>
                <c:pt idx="6">
                  <c:v>MASŁO</c:v>
                </c:pt>
                <c:pt idx="7">
                  <c:v>JAJKA</c:v>
                </c:pt>
                <c:pt idx="8">
                  <c:v>KARMA DLA PSÓW MOKRA</c:v>
                </c:pt>
                <c:pt idx="9">
                  <c:v>SERKI KANAPKOWE</c:v>
                </c:pt>
                <c:pt idx="10">
                  <c:v>PAPIER TOALETOWY</c:v>
                </c:pt>
                <c:pt idx="11">
                  <c:v>MĄKI PSZENNE I ŻYTNIE</c:v>
                </c:pt>
                <c:pt idx="12">
                  <c:v>PŁATKI ZBOŻOWE</c:v>
                </c:pt>
                <c:pt idx="13">
                  <c:v>SERY TWAROGOWE</c:v>
                </c:pt>
                <c:pt idx="14">
                  <c:v>RYŻ</c:v>
                </c:pt>
                <c:pt idx="15">
                  <c:v>MLEKO</c:v>
                </c:pt>
              </c:strCache>
            </c:strRef>
          </c:cat>
          <c:val>
            <c:numRef>
              <c:f>Arkusz1!$E$2:$E$17</c:f>
              <c:numCache>
                <c:formatCode>0.0</c:formatCode>
                <c:ptCount val="16"/>
                <c:pt idx="0">
                  <c:v>-1.2</c:v>
                </c:pt>
                <c:pt idx="1">
                  <c:v>0</c:v>
                </c:pt>
                <c:pt idx="2">
                  <c:v>0.8</c:v>
                </c:pt>
                <c:pt idx="3">
                  <c:v>0.4</c:v>
                </c:pt>
                <c:pt idx="4">
                  <c:v>-0.9</c:v>
                </c:pt>
                <c:pt idx="5">
                  <c:v>-1.8</c:v>
                </c:pt>
                <c:pt idx="6">
                  <c:v>-0.8</c:v>
                </c:pt>
                <c:pt idx="7">
                  <c:v>1.1000000000000001</c:v>
                </c:pt>
                <c:pt idx="8">
                  <c:v>-0.1</c:v>
                </c:pt>
                <c:pt idx="9">
                  <c:v>-1.1000000000000001</c:v>
                </c:pt>
                <c:pt idx="10">
                  <c:v>-1.3</c:v>
                </c:pt>
                <c:pt idx="11">
                  <c:v>0.2</c:v>
                </c:pt>
                <c:pt idx="12">
                  <c:v>-0.7</c:v>
                </c:pt>
                <c:pt idx="13">
                  <c:v>-0.9</c:v>
                </c:pt>
                <c:pt idx="14">
                  <c:v>0.2</c:v>
                </c:pt>
                <c:pt idx="15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5F-4F16-B15C-C75F1A839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033215"/>
        <c:axId val="1396183167"/>
      </c:lineChart>
      <c:catAx>
        <c:axId val="139603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27513B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6183167"/>
        <c:crosses val="autoZero"/>
        <c:auto val="1"/>
        <c:lblAlgn val="ctr"/>
        <c:lblOffset val="100"/>
        <c:noMultiLvlLbl val="0"/>
      </c:catAx>
      <c:valAx>
        <c:axId val="1396183167"/>
        <c:scaling>
          <c:orientation val="minMax"/>
          <c:max val="20"/>
          <c:min val="-20"/>
        </c:scaling>
        <c:delete val="1"/>
        <c:axPos val="l"/>
        <c:numFmt formatCode="#,##0.0" sourceLinked="0"/>
        <c:majorTickMark val="none"/>
        <c:minorTickMark val="none"/>
        <c:tickLblPos val="nextTo"/>
        <c:crossAx val="139603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50639763779526"/>
          <c:y val="0.74771219716468673"/>
          <c:w val="0.27629915791776033"/>
          <c:h val="0.13453885752650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Semi-Bold" panose="020B060402020202020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16384868182061E-2"/>
          <c:y val="0.15185061650588896"/>
          <c:w val="0.94216723026363591"/>
          <c:h val="0.74169033734290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Sklepy małoformatowe do 300 m2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Arkusz1!$B$2:$B$4</c:f>
              <c:numCache>
                <c:formatCode>0.0%</c:formatCode>
                <c:ptCount val="3"/>
                <c:pt idx="0">
                  <c:v>0.67785579855421563</c:v>
                </c:pt>
                <c:pt idx="1">
                  <c:v>0.64106011297839416</c:v>
                </c:pt>
                <c:pt idx="2">
                  <c:v>0.61496419615293074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B-4DDA-AB3D-2A50AE5BF90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Supermarkety 301-2500 m2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Arkusz1!$C$2:$C$4</c:f>
              <c:numCache>
                <c:formatCode>0.0%</c:formatCode>
                <c:ptCount val="3"/>
                <c:pt idx="0">
                  <c:v>0.10770141117977045</c:v>
                </c:pt>
                <c:pt idx="1">
                  <c:v>0.11233423804450461</c:v>
                </c:pt>
                <c:pt idx="2">
                  <c:v>0.11160574339212218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B-4DDA-AB3D-2A50AE5BF90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Dyskonty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Arkusz1!$D$2:$D$4</c:f>
              <c:numCache>
                <c:formatCode>0.0%</c:formatCode>
                <c:ptCount val="3"/>
                <c:pt idx="0">
                  <c:v>0.18462474368672652</c:v>
                </c:pt>
                <c:pt idx="1">
                  <c:v>0.2160868594673041</c:v>
                </c:pt>
                <c:pt idx="2">
                  <c:v>0.24230408367791662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9B-4DDA-AB3D-2A50AE5BF90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Hipermarkety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Arkusz1!$E$2:$E$4</c:f>
              <c:numCache>
                <c:formatCode>0.0%</c:formatCode>
                <c:ptCount val="3"/>
                <c:pt idx="0">
                  <c:v>2.9818046579287445E-2</c:v>
                </c:pt>
                <c:pt idx="1">
                  <c:v>3.0518789509797153E-2</c:v>
                </c:pt>
                <c:pt idx="2">
                  <c:v>3.1125976777030495E-2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9B-4DDA-AB3D-2A50AE5BF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96033215"/>
        <c:axId val="1396183167"/>
      </c:barChart>
      <c:catAx>
        <c:axId val="139603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1396183167"/>
        <c:crosses val="autoZero"/>
        <c:auto val="1"/>
        <c:lblAlgn val="ctr"/>
        <c:lblOffset val="100"/>
        <c:noMultiLvlLbl val="0"/>
      </c:catAx>
      <c:valAx>
        <c:axId val="1396183167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1396033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9478956047625E-2"/>
          <c:y val="0.17001731766583253"/>
          <c:w val="0.91591691011865861"/>
          <c:h val="0.629183213651035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[PLN] średnia wartość transakcji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C7-4B04-B849-1822394EF55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C7-4B04-B849-1822394EF55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C7-4B04-B849-1822394EF55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C7-4B04-B849-1822394EF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18.93</c:v>
                </c:pt>
                <c:pt idx="1">
                  <c:v>20.49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C7-4B04-B849-1822394EF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4435216"/>
        <c:axId val="444439376"/>
      </c:barChart>
      <c:lineChart>
        <c:grouping val="standard"/>
        <c:varyColors val="0"/>
        <c:ser>
          <c:idx val="0"/>
          <c:order val="1"/>
          <c:tx>
            <c:strRef>
              <c:f>Arkusz1!$C$1</c:f>
              <c:strCache>
                <c:ptCount val="1"/>
                <c:pt idx="0">
                  <c:v>[SKU] średnia liczba opakowań w koszyku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0"/>
            <c:spPr>
              <a:solidFill>
                <a:srgbClr val="27513B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0.0</c:formatCode>
                <c:ptCount val="2"/>
                <c:pt idx="0">
                  <c:v>3.94</c:v>
                </c:pt>
                <c:pt idx="1">
                  <c:v>3.78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C7-4B04-B849-1822394EF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443360"/>
        <c:axId val="1819453344"/>
      </c:lineChart>
      <c:valAx>
        <c:axId val="444439376"/>
        <c:scaling>
          <c:orientation val="minMax"/>
          <c:max val="60"/>
          <c:min val="0"/>
        </c:scaling>
        <c:delete val="0"/>
        <c:axPos val="r"/>
        <c:numFmt formatCode="#\ ##0.00\ &quot;zł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4435216"/>
        <c:crosses val="max"/>
        <c:crossBetween val="between"/>
      </c:valAx>
      <c:catAx>
        <c:axId val="44443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444439376"/>
        <c:crosses val="autoZero"/>
        <c:auto val="1"/>
        <c:lblAlgn val="ctr"/>
        <c:lblOffset val="100"/>
        <c:noMultiLvlLbl val="0"/>
      </c:catAx>
      <c:valAx>
        <c:axId val="1819453344"/>
        <c:scaling>
          <c:orientation val="minMax"/>
          <c:max val="14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9443360"/>
        <c:crosses val="autoZero"/>
        <c:crossBetween val="between"/>
      </c:valAx>
      <c:catAx>
        <c:axId val="18194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945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9478956047625E-2"/>
          <c:y val="0.17001731766583253"/>
          <c:w val="0.91591691011865861"/>
          <c:h val="0.6291832136510354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[PLN] średnia wartość transakcji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2E-48C1-9057-B1F6AA01D40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2E-48C1-9057-B1F6AA01D40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2E-48C1-9057-B1F6AA01D40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2E-48C1-9057-B1F6AA01D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38.6</c:v>
                </c:pt>
                <c:pt idx="1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2E-48C1-9057-B1F6AA01D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4435216"/>
        <c:axId val="444439376"/>
      </c:barChart>
      <c:lineChart>
        <c:grouping val="standard"/>
        <c:varyColors val="0"/>
        <c:ser>
          <c:idx val="0"/>
          <c:order val="1"/>
          <c:tx>
            <c:strRef>
              <c:f>Arkusz1!$C$1</c:f>
              <c:strCache>
                <c:ptCount val="1"/>
                <c:pt idx="0">
                  <c:v>[SKU] średnia liczba opakowań w koszyku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0"/>
            <c:spPr>
              <a:solidFill>
                <a:srgbClr val="27513B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0.0</c:formatCode>
                <c:ptCount val="2"/>
                <c:pt idx="0">
                  <c:v>8.19</c:v>
                </c:pt>
                <c:pt idx="1">
                  <c:v>7.61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2E-48C1-9057-B1F6AA01D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443360"/>
        <c:axId val="1819453344"/>
      </c:lineChart>
      <c:valAx>
        <c:axId val="444439376"/>
        <c:scaling>
          <c:orientation val="minMax"/>
          <c:max val="60"/>
          <c:min val="0"/>
        </c:scaling>
        <c:delete val="0"/>
        <c:axPos val="r"/>
        <c:numFmt formatCode="#\ ##0.00\ &quot;zł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4435216"/>
        <c:crosses val="max"/>
        <c:crossBetween val="between"/>
      </c:valAx>
      <c:catAx>
        <c:axId val="44443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444439376"/>
        <c:crosses val="autoZero"/>
        <c:auto val="1"/>
        <c:lblAlgn val="ctr"/>
        <c:lblOffset val="100"/>
        <c:noMultiLvlLbl val="0"/>
      </c:catAx>
      <c:valAx>
        <c:axId val="1819453344"/>
        <c:scaling>
          <c:orientation val="minMax"/>
          <c:max val="14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9443360"/>
        <c:crosses val="autoZero"/>
        <c:crossBetween val="between"/>
      </c:valAx>
      <c:catAx>
        <c:axId val="18194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945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9478956047625E-2"/>
          <c:y val="0.17001731766583253"/>
          <c:w val="0.91591691011865861"/>
          <c:h val="0.58931004160246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[PLN] średnia wartość transakcji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78-4D9C-A90F-CBB6A30CF09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78-4D9C-A90F-CBB6A30CF09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78-4D9C-A90F-CBB6A30CF09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78-4D9C-A90F-CBB6A30CF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73.33</c:v>
                </c:pt>
                <c:pt idx="1">
                  <c:v>75.44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78-4D9C-A90F-CBB6A30CF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4435216"/>
        <c:axId val="444439376"/>
      </c:barChart>
      <c:lineChart>
        <c:grouping val="standard"/>
        <c:varyColors val="0"/>
        <c:ser>
          <c:idx val="0"/>
          <c:order val="1"/>
          <c:tx>
            <c:strRef>
              <c:f>Arkusz1!$C$1</c:f>
              <c:strCache>
                <c:ptCount val="1"/>
                <c:pt idx="0">
                  <c:v>[SKU] średnia liczba opakowań w koszyku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0"/>
            <c:spPr>
              <a:solidFill>
                <a:srgbClr val="27513B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0.0</c:formatCode>
                <c:ptCount val="2"/>
                <c:pt idx="0">
                  <c:v>13.24</c:v>
                </c:pt>
                <c:pt idx="1">
                  <c:v>12.29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78-4D9C-A90F-CBB6A30CF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443360"/>
        <c:axId val="1819453344"/>
      </c:lineChart>
      <c:valAx>
        <c:axId val="444439376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4435216"/>
        <c:crosses val="max"/>
        <c:crossBetween val="between"/>
      </c:valAx>
      <c:catAx>
        <c:axId val="44443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444439376"/>
        <c:crosses val="autoZero"/>
        <c:auto val="1"/>
        <c:lblAlgn val="ctr"/>
        <c:lblOffset val="100"/>
        <c:noMultiLvlLbl val="0"/>
      </c:catAx>
      <c:valAx>
        <c:axId val="1819453344"/>
        <c:scaling>
          <c:orientation val="minMax"/>
          <c:max val="18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9443360"/>
        <c:crosses val="autoZero"/>
        <c:crossBetween val="between"/>
      </c:valAx>
      <c:catAx>
        <c:axId val="18194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945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99478956047625E-2"/>
          <c:y val="0.17001731766583253"/>
          <c:w val="0.91591691011865861"/>
          <c:h val="0.58931004160246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[PLN] średnia wartość transakcji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61-40F0-8A1D-24C77D9DFBF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61-40F0-8A1D-24C77D9DFBF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61-40F0-8A1D-24C77D9DFBF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61-40F0-8A1D-24C77D9DF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Arkusz1!$B$2:$B$3</c:f>
              <c:numCache>
                <c:formatCode>#\ ##0.00\ "zł"</c:formatCode>
                <c:ptCount val="2"/>
                <c:pt idx="0">
                  <c:v>53.67</c:v>
                </c:pt>
                <c:pt idx="1">
                  <c:v>54.52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61-40F0-8A1D-24C77D9DF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4435216"/>
        <c:axId val="444439376"/>
      </c:barChart>
      <c:lineChart>
        <c:grouping val="standard"/>
        <c:varyColors val="0"/>
        <c:ser>
          <c:idx val="0"/>
          <c:order val="1"/>
          <c:tx>
            <c:strRef>
              <c:f>Arkusz1!$C$1</c:f>
              <c:strCache>
                <c:ptCount val="1"/>
                <c:pt idx="0">
                  <c:v>[SKU] średnia liczba opakowań w koszyku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0"/>
            <c:spPr>
              <a:solidFill>
                <a:srgbClr val="27513B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Arkusz1!$C$2:$C$3</c:f>
              <c:numCache>
                <c:formatCode>0.0</c:formatCode>
                <c:ptCount val="2"/>
                <c:pt idx="0">
                  <c:v>12.89</c:v>
                </c:pt>
                <c:pt idx="1">
                  <c:v>11.32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61-40F0-8A1D-24C77D9DF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443360"/>
        <c:axId val="1819453344"/>
      </c:lineChart>
      <c:valAx>
        <c:axId val="444439376"/>
        <c:scaling>
          <c:orientation val="minMax"/>
          <c:max val="70"/>
          <c:min val="0"/>
        </c:scaling>
        <c:delete val="0"/>
        <c:axPos val="r"/>
        <c:numFmt formatCode="#\ ##0.00\ &quot;zł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4435216"/>
        <c:crosses val="max"/>
        <c:crossBetween val="between"/>
      </c:valAx>
      <c:catAx>
        <c:axId val="44443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444439376"/>
        <c:crosses val="autoZero"/>
        <c:auto val="1"/>
        <c:lblAlgn val="ctr"/>
        <c:lblOffset val="100"/>
        <c:noMultiLvlLbl val="0"/>
      </c:catAx>
      <c:valAx>
        <c:axId val="1819453344"/>
        <c:scaling>
          <c:orientation val="minMax"/>
          <c:max val="18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19443360"/>
        <c:crosses val="autoZero"/>
        <c:crossBetween val="between"/>
      </c:valAx>
      <c:catAx>
        <c:axId val="18194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9453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DŻEMY, KONFITURY, POWIDŁA</c:v>
                </c:pt>
                <c:pt idx="1">
                  <c:v>RYŻ</c:v>
                </c:pt>
                <c:pt idx="2">
                  <c:v>SOSY W PŁYNIE</c:v>
                </c:pt>
                <c:pt idx="3">
                  <c:v>PŁYNY DO NACZYŃ</c:v>
                </c:pt>
                <c:pt idx="4">
                  <c:v>ZUPY INSTANT CHIŃSKIE</c:v>
                </c:pt>
                <c:pt idx="5">
                  <c:v>KONSERWY MIĘSNE</c:v>
                </c:pt>
                <c:pt idx="6">
                  <c:v>KAWA ROZPUSZCZALNA</c:v>
                </c:pt>
                <c:pt idx="7">
                  <c:v>MĄKI PSZENNE I ŻYTNIE</c:v>
                </c:pt>
                <c:pt idx="8">
                  <c:v>CUKIER</c:v>
                </c:pt>
                <c:pt idx="9">
                  <c:v>OLEJ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8.1967213114753079E-3</c:v>
                </c:pt>
                <c:pt idx="1">
                  <c:v>8.8495575221239076E-3</c:v>
                </c:pt>
                <c:pt idx="2">
                  <c:v>9.3457943925234765E-3</c:v>
                </c:pt>
                <c:pt idx="3">
                  <c:v>9.6153846153845812E-3</c:v>
                </c:pt>
                <c:pt idx="4">
                  <c:v>1.0638297872340496E-2</c:v>
                </c:pt>
                <c:pt idx="5">
                  <c:v>1.5748031496062964E-2</c:v>
                </c:pt>
                <c:pt idx="6">
                  <c:v>2.0547945205479534E-2</c:v>
                </c:pt>
                <c:pt idx="7">
                  <c:v>2.2058823529411686E-2</c:v>
                </c:pt>
                <c:pt idx="8">
                  <c:v>2.5806451612903292E-2</c:v>
                </c:pt>
                <c:pt idx="9">
                  <c:v>4.6728971962616939E-2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525-8581-1994FEE97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139545344"/>
        <c:axId val="139550752"/>
      </c:barChart>
      <c:catAx>
        <c:axId val="13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0.18000000000000002"/>
        </c:scaling>
        <c:delete val="1"/>
        <c:axPos val="b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KONSERWY RYBNE</c:v>
                </c:pt>
                <c:pt idx="1">
                  <c:v>MĄKI PSZENNE I ŻYTNIE</c:v>
                </c:pt>
                <c:pt idx="2">
                  <c:v>KASZE</c:v>
                </c:pt>
                <c:pt idx="3">
                  <c:v>KARMA DLA PSÓW SUCHA</c:v>
                </c:pt>
                <c:pt idx="4">
                  <c:v>PŁYNY DO NACZYŃ</c:v>
                </c:pt>
                <c:pt idx="5">
                  <c:v>PRZETWORY MIĘSNE</c:v>
                </c:pt>
                <c:pt idx="6">
                  <c:v>SOSY GOTOWE</c:v>
                </c:pt>
                <c:pt idx="7">
                  <c:v>RYŻ</c:v>
                </c:pt>
                <c:pt idx="8">
                  <c:v>OLEJ</c:v>
                </c:pt>
                <c:pt idx="9">
                  <c:v>KONSERWY MIĘSNE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0</c:v>
                </c:pt>
                <c:pt idx="1">
                  <c:v>6.2893081761006275E-3</c:v>
                </c:pt>
                <c:pt idx="2">
                  <c:v>7.8125E-3</c:v>
                </c:pt>
                <c:pt idx="3">
                  <c:v>8.4745762711864181E-3</c:v>
                </c:pt>
                <c:pt idx="4">
                  <c:v>9.0909090909090384E-3</c:v>
                </c:pt>
                <c:pt idx="5">
                  <c:v>1.2903225806451646E-2</c:v>
                </c:pt>
                <c:pt idx="6">
                  <c:v>1.4814814814814836E-2</c:v>
                </c:pt>
                <c:pt idx="7">
                  <c:v>1.6393442622950838E-2</c:v>
                </c:pt>
                <c:pt idx="8">
                  <c:v>2.5423728813559254E-2</c:v>
                </c:pt>
                <c:pt idx="9">
                  <c:v>3.3557046979865834E-2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8-4609-B216-FAD762770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139545344"/>
        <c:axId val="139550752"/>
      </c:barChart>
      <c:catAx>
        <c:axId val="13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0.18000000000000002"/>
        </c:scaling>
        <c:delete val="1"/>
        <c:axPos val="b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RYŻ</c:v>
                </c:pt>
                <c:pt idx="1">
                  <c:v>CUKIER</c:v>
                </c:pt>
                <c:pt idx="2">
                  <c:v>SERKI WIEJSKIE</c:v>
                </c:pt>
                <c:pt idx="3">
                  <c:v>SÓL</c:v>
                </c:pt>
                <c:pt idx="4">
                  <c:v>MROŻONE DANIA MĄCZNE</c:v>
                </c:pt>
                <c:pt idx="5">
                  <c:v>MARGARYNA</c:v>
                </c:pt>
                <c:pt idx="6">
                  <c:v>WARZYWA W PUSZKACH</c:v>
                </c:pt>
                <c:pt idx="7">
                  <c:v>MYDŁA W PŁYNIE</c:v>
                </c:pt>
                <c:pt idx="8">
                  <c:v>MLEKO W PROSZKU</c:v>
                </c:pt>
                <c:pt idx="9">
                  <c:v>PRZEKĄSKI MIĘSNE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4.4347581998958052E-3</c:v>
                </c:pt>
                <c:pt idx="1">
                  <c:v>5.7957091741449585E-3</c:v>
                </c:pt>
                <c:pt idx="2">
                  <c:v>9.4600564738942516E-3</c:v>
                </c:pt>
                <c:pt idx="3">
                  <c:v>1.1159077062594891E-2</c:v>
                </c:pt>
                <c:pt idx="4">
                  <c:v>1.6734452379659093E-2</c:v>
                </c:pt>
                <c:pt idx="5">
                  <c:v>3.4999745535712279E-2</c:v>
                </c:pt>
                <c:pt idx="6">
                  <c:v>4.4770138643901669E-2</c:v>
                </c:pt>
                <c:pt idx="7">
                  <c:v>5.1169329157634724E-2</c:v>
                </c:pt>
                <c:pt idx="8">
                  <c:v>6.0814189865804114E-2</c:v>
                </c:pt>
                <c:pt idx="9">
                  <c:v>0.10578590728423309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5-4DF2-849A-B4DDD791D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139545344"/>
        <c:axId val="139550752"/>
      </c:barChart>
      <c:catAx>
        <c:axId val="13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0.26"/>
        </c:scaling>
        <c:delete val="1"/>
        <c:axPos val="b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OLEJ</c:v>
                </c:pt>
                <c:pt idx="1">
                  <c:v>MARGARYNA</c:v>
                </c:pt>
                <c:pt idx="2">
                  <c:v>SÓL</c:v>
                </c:pt>
                <c:pt idx="3">
                  <c:v>MLEKO</c:v>
                </c:pt>
                <c:pt idx="4">
                  <c:v>KAWA MIELONA</c:v>
                </c:pt>
                <c:pt idx="5">
                  <c:v>SERKI TOPIONE</c:v>
                </c:pt>
                <c:pt idx="6">
                  <c:v>MASŁO</c:v>
                </c:pt>
                <c:pt idx="7">
                  <c:v>DANIA GOTOWE MĄCZNE CHŁODZONE</c:v>
                </c:pt>
                <c:pt idx="8">
                  <c:v>MROŻONE DANIA GOTOWE</c:v>
                </c:pt>
                <c:pt idx="9">
                  <c:v>JOGURTY NATURALNE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1.6862587282066688E-2</c:v>
                </c:pt>
                <c:pt idx="1">
                  <c:v>2.2873324921646843E-2</c:v>
                </c:pt>
                <c:pt idx="2">
                  <c:v>2.80953450181185E-2</c:v>
                </c:pt>
                <c:pt idx="3">
                  <c:v>5.5900663159248243E-2</c:v>
                </c:pt>
                <c:pt idx="4">
                  <c:v>7.2173379074905952E-2</c:v>
                </c:pt>
                <c:pt idx="5">
                  <c:v>7.6763985329684647E-2</c:v>
                </c:pt>
                <c:pt idx="6">
                  <c:v>7.8986838754929289E-2</c:v>
                </c:pt>
                <c:pt idx="7">
                  <c:v>8.2383222920680454E-2</c:v>
                </c:pt>
                <c:pt idx="8">
                  <c:v>8.9301979658741093E-2</c:v>
                </c:pt>
                <c:pt idx="9">
                  <c:v>0.12267026240967227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4-4D6E-B216-C1FB3E7D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5"/>
        <c:axId val="139545344"/>
        <c:axId val="139550752"/>
      </c:barChart>
      <c:catAx>
        <c:axId val="13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0.18000000000000002"/>
        </c:scaling>
        <c:delete val="1"/>
        <c:axPos val="b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bg1"/>
                </a:solidFill>
                <a:latin typeface="Montserrat Semi-Bold" panose="020B0604020202020204" charset="-18"/>
              </a:rPr>
              <a:t>[%] znaczenie</a:t>
            </a:r>
            <a:r>
              <a:rPr lang="pl-PL" baseline="0" dirty="0">
                <a:solidFill>
                  <a:schemeClr val="bg1"/>
                </a:solidFill>
                <a:latin typeface="Montserrat Semi-Bold" panose="020B0604020202020204" charset="-18"/>
              </a:rPr>
              <a:t> dynamiki cen w zmienności dynamiki sprzedaży</a:t>
            </a:r>
            <a:endParaRPr lang="pl-PL" dirty="0">
              <a:solidFill>
                <a:schemeClr val="bg1"/>
              </a:solidFill>
              <a:latin typeface="Montserrat Semi-Bold" panose="020B060402020202020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2.2413477479107897E-2"/>
          <c:y val="0.21011486670754753"/>
          <c:w val="0.95517304504178424"/>
          <c:h val="0.64208717658881687"/>
        </c:manualLayout>
      </c:layout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tx>
          <c:spPr>
            <a:ln w="28575" cap="rnd">
              <a:solidFill>
                <a:srgbClr val="FABF3C"/>
              </a:solidFill>
              <a:round/>
            </a:ln>
            <a:effectLst/>
          </c:spPr>
          <c:marker>
            <c:symbol val="diamond"/>
            <c:size val="49"/>
            <c:spPr>
              <a:solidFill>
                <a:srgbClr val="FABF3C"/>
              </a:solidFill>
              <a:ln w="9525">
                <a:solidFill>
                  <a:srgbClr val="FABF3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Arkusz1!$B$1:$F$1</c:f>
              <c:strCache>
                <c:ptCount val="5"/>
                <c:pt idx="0">
                  <c:v>Q4'21</c:v>
                </c:pt>
                <c:pt idx="1">
                  <c:v>Q1'22</c:v>
                </c:pt>
                <c:pt idx="2">
                  <c:v>Q2'22</c:v>
                </c:pt>
                <c:pt idx="3">
                  <c:v>Q3'22</c:v>
                </c:pt>
                <c:pt idx="4">
                  <c:v>Q4'22</c:v>
                </c:pt>
              </c:strCache>
            </c:strRef>
          </c:cat>
          <c:val>
            <c:numRef>
              <c:f>Arkusz1!$B$2:$F$2</c:f>
              <c:numCache>
                <c:formatCode>0%</c:formatCode>
                <c:ptCount val="5"/>
                <c:pt idx="0">
                  <c:v>0.27</c:v>
                </c:pt>
                <c:pt idx="1">
                  <c:v>0.32</c:v>
                </c:pt>
                <c:pt idx="2">
                  <c:v>0.41</c:v>
                </c:pt>
                <c:pt idx="3">
                  <c:v>0.55000000000000004</c:v>
                </c:pt>
                <c:pt idx="4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D5-4268-A5E6-F8AA39FCD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453712"/>
        <c:axId val="1480975840"/>
      </c:lineChart>
      <c:catAx>
        <c:axId val="13614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0975840"/>
        <c:crosses val="autoZero"/>
        <c:auto val="1"/>
        <c:lblAlgn val="ctr"/>
        <c:lblOffset val="100"/>
        <c:noMultiLvlLbl val="0"/>
      </c:catAx>
      <c:valAx>
        <c:axId val="1480975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614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03032885352361E-2"/>
          <c:y val="8.3513864606775137E-2"/>
          <c:w val="0.93043408753741752"/>
          <c:h val="0.89161727786003009"/>
        </c:manualLayout>
      </c:layout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[szt] liczba opakowań</c:v>
                </c:pt>
              </c:strCache>
            </c:strRef>
          </c:tx>
          <c:spPr>
            <a:ln w="28575" cap="rnd">
              <a:solidFill>
                <a:srgbClr val="214E3B"/>
              </a:solidFill>
              <a:round/>
            </a:ln>
            <a:effectLst/>
          </c:spPr>
          <c:marker>
            <c:symbol val="none"/>
          </c:marker>
          <c:cat>
            <c:strRef>
              <c:f>Arkusz1!$B$1:$KU$1</c:f>
              <c:strCache>
                <c:ptCount val="306"/>
                <c:pt idx="0">
                  <c:v>01-03</c:v>
                </c:pt>
                <c:pt idx="1">
                  <c:v>02-03</c:v>
                </c:pt>
                <c:pt idx="2">
                  <c:v>03-03</c:v>
                </c:pt>
                <c:pt idx="3">
                  <c:v>04-03</c:v>
                </c:pt>
                <c:pt idx="4">
                  <c:v>05-03</c:v>
                </c:pt>
                <c:pt idx="5">
                  <c:v>06-03</c:v>
                </c:pt>
                <c:pt idx="6">
                  <c:v>07-03</c:v>
                </c:pt>
                <c:pt idx="7">
                  <c:v>08-03</c:v>
                </c:pt>
                <c:pt idx="8">
                  <c:v>09-03</c:v>
                </c:pt>
                <c:pt idx="9">
                  <c:v>10-03</c:v>
                </c:pt>
                <c:pt idx="10">
                  <c:v>11-03</c:v>
                </c:pt>
                <c:pt idx="11">
                  <c:v>12-03</c:v>
                </c:pt>
                <c:pt idx="12">
                  <c:v>13-03</c:v>
                </c:pt>
                <c:pt idx="13">
                  <c:v>14-03</c:v>
                </c:pt>
                <c:pt idx="14">
                  <c:v>15-03</c:v>
                </c:pt>
                <c:pt idx="15">
                  <c:v>16-03</c:v>
                </c:pt>
                <c:pt idx="16">
                  <c:v>17-03</c:v>
                </c:pt>
                <c:pt idx="17">
                  <c:v>18-03</c:v>
                </c:pt>
                <c:pt idx="18">
                  <c:v>19-03</c:v>
                </c:pt>
                <c:pt idx="19">
                  <c:v>20-03</c:v>
                </c:pt>
                <c:pt idx="20">
                  <c:v>21-03</c:v>
                </c:pt>
                <c:pt idx="21">
                  <c:v>22-03</c:v>
                </c:pt>
                <c:pt idx="22">
                  <c:v>23-03</c:v>
                </c:pt>
                <c:pt idx="23">
                  <c:v>24-03</c:v>
                </c:pt>
                <c:pt idx="24">
                  <c:v>25-03</c:v>
                </c:pt>
                <c:pt idx="25">
                  <c:v>26-03</c:v>
                </c:pt>
                <c:pt idx="26">
                  <c:v>27-03</c:v>
                </c:pt>
                <c:pt idx="27">
                  <c:v>28-03</c:v>
                </c:pt>
                <c:pt idx="28">
                  <c:v>29-03</c:v>
                </c:pt>
                <c:pt idx="29">
                  <c:v>30-03</c:v>
                </c:pt>
                <c:pt idx="30">
                  <c:v>31-03</c:v>
                </c:pt>
                <c:pt idx="31">
                  <c:v>01-04</c:v>
                </c:pt>
                <c:pt idx="32">
                  <c:v>02-04</c:v>
                </c:pt>
                <c:pt idx="33">
                  <c:v>03-04</c:v>
                </c:pt>
                <c:pt idx="34">
                  <c:v>04-04</c:v>
                </c:pt>
                <c:pt idx="35">
                  <c:v>05-04</c:v>
                </c:pt>
                <c:pt idx="36">
                  <c:v>06-04</c:v>
                </c:pt>
                <c:pt idx="37">
                  <c:v>07-04</c:v>
                </c:pt>
                <c:pt idx="38">
                  <c:v>08-04</c:v>
                </c:pt>
                <c:pt idx="39">
                  <c:v>09-04</c:v>
                </c:pt>
                <c:pt idx="40">
                  <c:v>10-04</c:v>
                </c:pt>
                <c:pt idx="41">
                  <c:v>11-04</c:v>
                </c:pt>
                <c:pt idx="42">
                  <c:v>12-04</c:v>
                </c:pt>
                <c:pt idx="43">
                  <c:v>13-04</c:v>
                </c:pt>
                <c:pt idx="44">
                  <c:v>14-04</c:v>
                </c:pt>
                <c:pt idx="45">
                  <c:v>15-04</c:v>
                </c:pt>
                <c:pt idx="46">
                  <c:v>16-04</c:v>
                </c:pt>
                <c:pt idx="47">
                  <c:v>17-04</c:v>
                </c:pt>
                <c:pt idx="48">
                  <c:v>18-04</c:v>
                </c:pt>
                <c:pt idx="49">
                  <c:v>19-04</c:v>
                </c:pt>
                <c:pt idx="50">
                  <c:v>20-04</c:v>
                </c:pt>
                <c:pt idx="51">
                  <c:v>21-04</c:v>
                </c:pt>
                <c:pt idx="52">
                  <c:v>22-04</c:v>
                </c:pt>
                <c:pt idx="53">
                  <c:v>23-04</c:v>
                </c:pt>
                <c:pt idx="54">
                  <c:v>24-04</c:v>
                </c:pt>
                <c:pt idx="55">
                  <c:v>25-04</c:v>
                </c:pt>
                <c:pt idx="56">
                  <c:v>26-04</c:v>
                </c:pt>
                <c:pt idx="57">
                  <c:v>27-04</c:v>
                </c:pt>
                <c:pt idx="58">
                  <c:v>28-04</c:v>
                </c:pt>
                <c:pt idx="59">
                  <c:v>29-04</c:v>
                </c:pt>
                <c:pt idx="60">
                  <c:v>30-04</c:v>
                </c:pt>
                <c:pt idx="61">
                  <c:v>01-05</c:v>
                </c:pt>
                <c:pt idx="62">
                  <c:v>02-05</c:v>
                </c:pt>
                <c:pt idx="63">
                  <c:v>03-05</c:v>
                </c:pt>
                <c:pt idx="64">
                  <c:v>04-05</c:v>
                </c:pt>
                <c:pt idx="65">
                  <c:v>05-05</c:v>
                </c:pt>
                <c:pt idx="66">
                  <c:v>06-05</c:v>
                </c:pt>
                <c:pt idx="67">
                  <c:v>07-05</c:v>
                </c:pt>
                <c:pt idx="68">
                  <c:v>08-05</c:v>
                </c:pt>
                <c:pt idx="69">
                  <c:v>09-05</c:v>
                </c:pt>
                <c:pt idx="70">
                  <c:v>10-05</c:v>
                </c:pt>
                <c:pt idx="71">
                  <c:v>11-05</c:v>
                </c:pt>
                <c:pt idx="72">
                  <c:v>12-05</c:v>
                </c:pt>
                <c:pt idx="73">
                  <c:v>13-05</c:v>
                </c:pt>
                <c:pt idx="74">
                  <c:v>14-05</c:v>
                </c:pt>
                <c:pt idx="75">
                  <c:v>15-05</c:v>
                </c:pt>
                <c:pt idx="76">
                  <c:v>16-05</c:v>
                </c:pt>
                <c:pt idx="77">
                  <c:v>17-05</c:v>
                </c:pt>
                <c:pt idx="78">
                  <c:v>18-05</c:v>
                </c:pt>
                <c:pt idx="79">
                  <c:v>19-05</c:v>
                </c:pt>
                <c:pt idx="80">
                  <c:v>20-05</c:v>
                </c:pt>
                <c:pt idx="81">
                  <c:v>21-05</c:v>
                </c:pt>
                <c:pt idx="82">
                  <c:v>22-05</c:v>
                </c:pt>
                <c:pt idx="83">
                  <c:v>23-05</c:v>
                </c:pt>
                <c:pt idx="84">
                  <c:v>24-05</c:v>
                </c:pt>
                <c:pt idx="85">
                  <c:v>25-05</c:v>
                </c:pt>
                <c:pt idx="86">
                  <c:v>26-05</c:v>
                </c:pt>
                <c:pt idx="87">
                  <c:v>27-05</c:v>
                </c:pt>
                <c:pt idx="88">
                  <c:v>28-05</c:v>
                </c:pt>
                <c:pt idx="89">
                  <c:v>29-05</c:v>
                </c:pt>
                <c:pt idx="90">
                  <c:v>30-05</c:v>
                </c:pt>
                <c:pt idx="91">
                  <c:v>31-05</c:v>
                </c:pt>
                <c:pt idx="92">
                  <c:v>01-06</c:v>
                </c:pt>
                <c:pt idx="93">
                  <c:v>02-06</c:v>
                </c:pt>
                <c:pt idx="94">
                  <c:v>03-06</c:v>
                </c:pt>
                <c:pt idx="95">
                  <c:v>04-06</c:v>
                </c:pt>
                <c:pt idx="96">
                  <c:v>05-06</c:v>
                </c:pt>
                <c:pt idx="97">
                  <c:v>06-06</c:v>
                </c:pt>
                <c:pt idx="98">
                  <c:v>07-06</c:v>
                </c:pt>
                <c:pt idx="99">
                  <c:v>08-06</c:v>
                </c:pt>
                <c:pt idx="100">
                  <c:v>09-06</c:v>
                </c:pt>
                <c:pt idx="101">
                  <c:v>10-06</c:v>
                </c:pt>
                <c:pt idx="102">
                  <c:v>11-06</c:v>
                </c:pt>
                <c:pt idx="103">
                  <c:v>12-06</c:v>
                </c:pt>
                <c:pt idx="104">
                  <c:v>13-06</c:v>
                </c:pt>
                <c:pt idx="105">
                  <c:v>14-06</c:v>
                </c:pt>
                <c:pt idx="106">
                  <c:v>15-06</c:v>
                </c:pt>
                <c:pt idx="107">
                  <c:v>16-06</c:v>
                </c:pt>
                <c:pt idx="108">
                  <c:v>17-06</c:v>
                </c:pt>
                <c:pt idx="109">
                  <c:v>18-06</c:v>
                </c:pt>
                <c:pt idx="110">
                  <c:v>19-06</c:v>
                </c:pt>
                <c:pt idx="111">
                  <c:v>20-06</c:v>
                </c:pt>
                <c:pt idx="112">
                  <c:v>21-06</c:v>
                </c:pt>
                <c:pt idx="113">
                  <c:v>22-06</c:v>
                </c:pt>
                <c:pt idx="114">
                  <c:v>23-06</c:v>
                </c:pt>
                <c:pt idx="115">
                  <c:v>24-06</c:v>
                </c:pt>
                <c:pt idx="116">
                  <c:v>25-06</c:v>
                </c:pt>
                <c:pt idx="117">
                  <c:v>26-06</c:v>
                </c:pt>
                <c:pt idx="118">
                  <c:v>27-06</c:v>
                </c:pt>
                <c:pt idx="119">
                  <c:v>28-06</c:v>
                </c:pt>
                <c:pt idx="120">
                  <c:v>29-06</c:v>
                </c:pt>
                <c:pt idx="121">
                  <c:v>30-06</c:v>
                </c:pt>
                <c:pt idx="122">
                  <c:v>01-07</c:v>
                </c:pt>
                <c:pt idx="123">
                  <c:v>02-07</c:v>
                </c:pt>
                <c:pt idx="124">
                  <c:v>03-07</c:v>
                </c:pt>
                <c:pt idx="125">
                  <c:v>04-07</c:v>
                </c:pt>
                <c:pt idx="126">
                  <c:v>05-07</c:v>
                </c:pt>
                <c:pt idx="127">
                  <c:v>06-07</c:v>
                </c:pt>
                <c:pt idx="128">
                  <c:v>07-07</c:v>
                </c:pt>
                <c:pt idx="129">
                  <c:v>08-07</c:v>
                </c:pt>
                <c:pt idx="130">
                  <c:v>09-07</c:v>
                </c:pt>
                <c:pt idx="131">
                  <c:v>10-07</c:v>
                </c:pt>
                <c:pt idx="132">
                  <c:v>11-07</c:v>
                </c:pt>
                <c:pt idx="133">
                  <c:v>12-07</c:v>
                </c:pt>
                <c:pt idx="134">
                  <c:v>13-07</c:v>
                </c:pt>
                <c:pt idx="135">
                  <c:v>14-07</c:v>
                </c:pt>
                <c:pt idx="136">
                  <c:v>15-07</c:v>
                </c:pt>
                <c:pt idx="137">
                  <c:v>16-07</c:v>
                </c:pt>
                <c:pt idx="138">
                  <c:v>17-07</c:v>
                </c:pt>
                <c:pt idx="139">
                  <c:v>18-07</c:v>
                </c:pt>
                <c:pt idx="140">
                  <c:v>19-07</c:v>
                </c:pt>
                <c:pt idx="141">
                  <c:v>20-07</c:v>
                </c:pt>
                <c:pt idx="142">
                  <c:v>21-07</c:v>
                </c:pt>
                <c:pt idx="143">
                  <c:v>22-07</c:v>
                </c:pt>
                <c:pt idx="144">
                  <c:v>23-07</c:v>
                </c:pt>
                <c:pt idx="145">
                  <c:v>24-07</c:v>
                </c:pt>
                <c:pt idx="146">
                  <c:v>25-07</c:v>
                </c:pt>
                <c:pt idx="147">
                  <c:v>26-07</c:v>
                </c:pt>
                <c:pt idx="148">
                  <c:v>27-07</c:v>
                </c:pt>
                <c:pt idx="149">
                  <c:v>28-07</c:v>
                </c:pt>
                <c:pt idx="150">
                  <c:v>29-07</c:v>
                </c:pt>
                <c:pt idx="151">
                  <c:v>30-07</c:v>
                </c:pt>
                <c:pt idx="152">
                  <c:v>31-07</c:v>
                </c:pt>
                <c:pt idx="153">
                  <c:v>01-08</c:v>
                </c:pt>
                <c:pt idx="154">
                  <c:v>02-08</c:v>
                </c:pt>
                <c:pt idx="155">
                  <c:v>03-08</c:v>
                </c:pt>
                <c:pt idx="156">
                  <c:v>04-08</c:v>
                </c:pt>
                <c:pt idx="157">
                  <c:v>05-08</c:v>
                </c:pt>
                <c:pt idx="158">
                  <c:v>06-08</c:v>
                </c:pt>
                <c:pt idx="159">
                  <c:v>07-08</c:v>
                </c:pt>
                <c:pt idx="160">
                  <c:v>08-08</c:v>
                </c:pt>
                <c:pt idx="161">
                  <c:v>09-08</c:v>
                </c:pt>
                <c:pt idx="162">
                  <c:v>10-08</c:v>
                </c:pt>
                <c:pt idx="163">
                  <c:v>11-08</c:v>
                </c:pt>
                <c:pt idx="164">
                  <c:v>12-08</c:v>
                </c:pt>
                <c:pt idx="165">
                  <c:v>13-08</c:v>
                </c:pt>
                <c:pt idx="166">
                  <c:v>14-08</c:v>
                </c:pt>
                <c:pt idx="167">
                  <c:v>15-08</c:v>
                </c:pt>
                <c:pt idx="168">
                  <c:v>16-08</c:v>
                </c:pt>
                <c:pt idx="169">
                  <c:v>17-08</c:v>
                </c:pt>
                <c:pt idx="170">
                  <c:v>18-08</c:v>
                </c:pt>
                <c:pt idx="171">
                  <c:v>19-08</c:v>
                </c:pt>
                <c:pt idx="172">
                  <c:v>20-08</c:v>
                </c:pt>
                <c:pt idx="173">
                  <c:v>21-08</c:v>
                </c:pt>
                <c:pt idx="174">
                  <c:v>22-08</c:v>
                </c:pt>
                <c:pt idx="175">
                  <c:v>23-08</c:v>
                </c:pt>
                <c:pt idx="176">
                  <c:v>24-08</c:v>
                </c:pt>
                <c:pt idx="177">
                  <c:v>25-08</c:v>
                </c:pt>
                <c:pt idx="178">
                  <c:v>26-08</c:v>
                </c:pt>
                <c:pt idx="179">
                  <c:v>27-08</c:v>
                </c:pt>
                <c:pt idx="180">
                  <c:v>28-08</c:v>
                </c:pt>
                <c:pt idx="181">
                  <c:v>29-08</c:v>
                </c:pt>
                <c:pt idx="182">
                  <c:v>30-08</c:v>
                </c:pt>
                <c:pt idx="183">
                  <c:v>31-08</c:v>
                </c:pt>
                <c:pt idx="184">
                  <c:v>01-09</c:v>
                </c:pt>
                <c:pt idx="185">
                  <c:v>02-09</c:v>
                </c:pt>
                <c:pt idx="186">
                  <c:v>03-09</c:v>
                </c:pt>
                <c:pt idx="187">
                  <c:v>04-09</c:v>
                </c:pt>
                <c:pt idx="188">
                  <c:v>05-09</c:v>
                </c:pt>
                <c:pt idx="189">
                  <c:v>06-09</c:v>
                </c:pt>
                <c:pt idx="190">
                  <c:v>07-09</c:v>
                </c:pt>
                <c:pt idx="191">
                  <c:v>08-09</c:v>
                </c:pt>
                <c:pt idx="192">
                  <c:v>09-09</c:v>
                </c:pt>
                <c:pt idx="193">
                  <c:v>10-09</c:v>
                </c:pt>
                <c:pt idx="194">
                  <c:v>11-09</c:v>
                </c:pt>
                <c:pt idx="195">
                  <c:v>12-09</c:v>
                </c:pt>
                <c:pt idx="196">
                  <c:v>13-09</c:v>
                </c:pt>
                <c:pt idx="197">
                  <c:v>14-09</c:v>
                </c:pt>
                <c:pt idx="198">
                  <c:v>15-09</c:v>
                </c:pt>
                <c:pt idx="199">
                  <c:v>16-09</c:v>
                </c:pt>
                <c:pt idx="200">
                  <c:v>17-09</c:v>
                </c:pt>
                <c:pt idx="201">
                  <c:v>18-09</c:v>
                </c:pt>
                <c:pt idx="202">
                  <c:v>19-09</c:v>
                </c:pt>
                <c:pt idx="203">
                  <c:v>20-09</c:v>
                </c:pt>
                <c:pt idx="204">
                  <c:v>21-09</c:v>
                </c:pt>
                <c:pt idx="205">
                  <c:v>22-09</c:v>
                </c:pt>
                <c:pt idx="206">
                  <c:v>23-09</c:v>
                </c:pt>
                <c:pt idx="207">
                  <c:v>24-09</c:v>
                </c:pt>
                <c:pt idx="208">
                  <c:v>25-09</c:v>
                </c:pt>
                <c:pt idx="209">
                  <c:v>26-09</c:v>
                </c:pt>
                <c:pt idx="210">
                  <c:v>27-09</c:v>
                </c:pt>
                <c:pt idx="211">
                  <c:v>28-09</c:v>
                </c:pt>
                <c:pt idx="212">
                  <c:v>29-09</c:v>
                </c:pt>
                <c:pt idx="213">
                  <c:v>30-09</c:v>
                </c:pt>
                <c:pt idx="214">
                  <c:v>01-10</c:v>
                </c:pt>
                <c:pt idx="215">
                  <c:v>02-10</c:v>
                </c:pt>
                <c:pt idx="216">
                  <c:v>03-10</c:v>
                </c:pt>
                <c:pt idx="217">
                  <c:v>04-10</c:v>
                </c:pt>
                <c:pt idx="218">
                  <c:v>05-10</c:v>
                </c:pt>
                <c:pt idx="219">
                  <c:v>06-10</c:v>
                </c:pt>
                <c:pt idx="220">
                  <c:v>07-10</c:v>
                </c:pt>
                <c:pt idx="221">
                  <c:v>08-10</c:v>
                </c:pt>
                <c:pt idx="222">
                  <c:v>09-10</c:v>
                </c:pt>
                <c:pt idx="223">
                  <c:v>10-10</c:v>
                </c:pt>
                <c:pt idx="224">
                  <c:v>11-10</c:v>
                </c:pt>
                <c:pt idx="225">
                  <c:v>12-10</c:v>
                </c:pt>
                <c:pt idx="226">
                  <c:v>13-10</c:v>
                </c:pt>
                <c:pt idx="227">
                  <c:v>14-10</c:v>
                </c:pt>
                <c:pt idx="228">
                  <c:v>15-10</c:v>
                </c:pt>
                <c:pt idx="229">
                  <c:v>16-10</c:v>
                </c:pt>
                <c:pt idx="230">
                  <c:v>17-10</c:v>
                </c:pt>
                <c:pt idx="231">
                  <c:v>18-10</c:v>
                </c:pt>
                <c:pt idx="232">
                  <c:v>19-10</c:v>
                </c:pt>
                <c:pt idx="233">
                  <c:v>20-10</c:v>
                </c:pt>
                <c:pt idx="234">
                  <c:v>21-10</c:v>
                </c:pt>
                <c:pt idx="235">
                  <c:v>22-10</c:v>
                </c:pt>
                <c:pt idx="236">
                  <c:v>23-10</c:v>
                </c:pt>
                <c:pt idx="237">
                  <c:v>24-10</c:v>
                </c:pt>
                <c:pt idx="238">
                  <c:v>25-10</c:v>
                </c:pt>
                <c:pt idx="239">
                  <c:v>26-10</c:v>
                </c:pt>
                <c:pt idx="240">
                  <c:v>27-10</c:v>
                </c:pt>
                <c:pt idx="241">
                  <c:v>28-10</c:v>
                </c:pt>
                <c:pt idx="242">
                  <c:v>29-10</c:v>
                </c:pt>
                <c:pt idx="243">
                  <c:v>30-10</c:v>
                </c:pt>
                <c:pt idx="244">
                  <c:v>31-10</c:v>
                </c:pt>
                <c:pt idx="245">
                  <c:v>01-11</c:v>
                </c:pt>
                <c:pt idx="246">
                  <c:v>02-11</c:v>
                </c:pt>
                <c:pt idx="247">
                  <c:v>03-11</c:v>
                </c:pt>
                <c:pt idx="248">
                  <c:v>04-11</c:v>
                </c:pt>
                <c:pt idx="249">
                  <c:v>05-11</c:v>
                </c:pt>
                <c:pt idx="250">
                  <c:v>06-11</c:v>
                </c:pt>
                <c:pt idx="251">
                  <c:v>07-11</c:v>
                </c:pt>
                <c:pt idx="252">
                  <c:v>08-11</c:v>
                </c:pt>
                <c:pt idx="253">
                  <c:v>09-11</c:v>
                </c:pt>
                <c:pt idx="254">
                  <c:v>10-11</c:v>
                </c:pt>
                <c:pt idx="255">
                  <c:v>11-11</c:v>
                </c:pt>
                <c:pt idx="256">
                  <c:v>12-11</c:v>
                </c:pt>
                <c:pt idx="257">
                  <c:v>13-11</c:v>
                </c:pt>
                <c:pt idx="258">
                  <c:v>14-11</c:v>
                </c:pt>
                <c:pt idx="259">
                  <c:v>15-11</c:v>
                </c:pt>
                <c:pt idx="260">
                  <c:v>16-11</c:v>
                </c:pt>
                <c:pt idx="261">
                  <c:v>17-11</c:v>
                </c:pt>
                <c:pt idx="262">
                  <c:v>18-11</c:v>
                </c:pt>
                <c:pt idx="263">
                  <c:v>19-11</c:v>
                </c:pt>
                <c:pt idx="264">
                  <c:v>20-11</c:v>
                </c:pt>
                <c:pt idx="265">
                  <c:v>21-11</c:v>
                </c:pt>
                <c:pt idx="266">
                  <c:v>22-11</c:v>
                </c:pt>
                <c:pt idx="267">
                  <c:v>23-11</c:v>
                </c:pt>
                <c:pt idx="268">
                  <c:v>24-11</c:v>
                </c:pt>
                <c:pt idx="269">
                  <c:v>25-11</c:v>
                </c:pt>
                <c:pt idx="270">
                  <c:v>26-11</c:v>
                </c:pt>
                <c:pt idx="271">
                  <c:v>27-11</c:v>
                </c:pt>
                <c:pt idx="272">
                  <c:v>28-11</c:v>
                </c:pt>
                <c:pt idx="273">
                  <c:v>29-11</c:v>
                </c:pt>
                <c:pt idx="274">
                  <c:v>30-11</c:v>
                </c:pt>
                <c:pt idx="275">
                  <c:v>01-12</c:v>
                </c:pt>
                <c:pt idx="276">
                  <c:v>02-12</c:v>
                </c:pt>
                <c:pt idx="277">
                  <c:v>03-12</c:v>
                </c:pt>
                <c:pt idx="278">
                  <c:v>04-12</c:v>
                </c:pt>
                <c:pt idx="279">
                  <c:v>05-12</c:v>
                </c:pt>
                <c:pt idx="280">
                  <c:v>06-12</c:v>
                </c:pt>
                <c:pt idx="281">
                  <c:v>07-12</c:v>
                </c:pt>
                <c:pt idx="282">
                  <c:v>08-12</c:v>
                </c:pt>
                <c:pt idx="283">
                  <c:v>09-12</c:v>
                </c:pt>
                <c:pt idx="284">
                  <c:v>10-12</c:v>
                </c:pt>
                <c:pt idx="285">
                  <c:v>11-12</c:v>
                </c:pt>
                <c:pt idx="286">
                  <c:v>12-12</c:v>
                </c:pt>
                <c:pt idx="287">
                  <c:v>13-12</c:v>
                </c:pt>
                <c:pt idx="288">
                  <c:v>14-12</c:v>
                </c:pt>
                <c:pt idx="289">
                  <c:v>15-12</c:v>
                </c:pt>
                <c:pt idx="290">
                  <c:v>16-12</c:v>
                </c:pt>
                <c:pt idx="291">
                  <c:v>17-12</c:v>
                </c:pt>
                <c:pt idx="292">
                  <c:v>18-12</c:v>
                </c:pt>
                <c:pt idx="293">
                  <c:v>19-12</c:v>
                </c:pt>
                <c:pt idx="294">
                  <c:v>20-12</c:v>
                </c:pt>
                <c:pt idx="295">
                  <c:v>21-12</c:v>
                </c:pt>
                <c:pt idx="296">
                  <c:v>22-12</c:v>
                </c:pt>
                <c:pt idx="297">
                  <c:v>23-12</c:v>
                </c:pt>
                <c:pt idx="298">
                  <c:v>24-12</c:v>
                </c:pt>
                <c:pt idx="299">
                  <c:v>25-12</c:v>
                </c:pt>
                <c:pt idx="300">
                  <c:v>26-12</c:v>
                </c:pt>
                <c:pt idx="301">
                  <c:v>27-12</c:v>
                </c:pt>
                <c:pt idx="302">
                  <c:v>28-12</c:v>
                </c:pt>
                <c:pt idx="303">
                  <c:v>29-12</c:v>
                </c:pt>
                <c:pt idx="304">
                  <c:v>30-12</c:v>
                </c:pt>
                <c:pt idx="305">
                  <c:v>31-12</c:v>
                </c:pt>
              </c:strCache>
            </c:strRef>
          </c:cat>
          <c:val>
            <c:numRef>
              <c:f>Arkusz1!$B$2:$KU$2</c:f>
              <c:numCache>
                <c:formatCode>###\ ###\ ###\ ###\ ###\ ##0</c:formatCode>
                <c:ptCount val="306"/>
                <c:pt idx="0">
                  <c:v>399487.6</c:v>
                </c:pt>
                <c:pt idx="1">
                  <c:v>331457</c:v>
                </c:pt>
                <c:pt idx="2">
                  <c:v>356695</c:v>
                </c:pt>
                <c:pt idx="3">
                  <c:v>383889.02</c:v>
                </c:pt>
                <c:pt idx="4">
                  <c:v>417823.6</c:v>
                </c:pt>
                <c:pt idx="5">
                  <c:v>88624</c:v>
                </c:pt>
                <c:pt idx="6">
                  <c:v>365109.6</c:v>
                </c:pt>
                <c:pt idx="7">
                  <c:v>316034</c:v>
                </c:pt>
                <c:pt idx="8">
                  <c:v>328803.63</c:v>
                </c:pt>
                <c:pt idx="9">
                  <c:v>378169.5</c:v>
                </c:pt>
                <c:pt idx="10">
                  <c:v>430051</c:v>
                </c:pt>
                <c:pt idx="11">
                  <c:v>429812.47</c:v>
                </c:pt>
                <c:pt idx="12">
                  <c:v>92456</c:v>
                </c:pt>
                <c:pt idx="13">
                  <c:v>331245</c:v>
                </c:pt>
                <c:pt idx="14">
                  <c:v>311870</c:v>
                </c:pt>
                <c:pt idx="15">
                  <c:v>283946</c:v>
                </c:pt>
                <c:pt idx="16">
                  <c:v>310644</c:v>
                </c:pt>
                <c:pt idx="17">
                  <c:v>383199</c:v>
                </c:pt>
                <c:pt idx="18">
                  <c:v>447946</c:v>
                </c:pt>
                <c:pt idx="19">
                  <c:v>83779</c:v>
                </c:pt>
                <c:pt idx="20">
                  <c:v>397958</c:v>
                </c:pt>
                <c:pt idx="21">
                  <c:v>350034</c:v>
                </c:pt>
                <c:pt idx="22">
                  <c:v>280759.7</c:v>
                </c:pt>
                <c:pt idx="23">
                  <c:v>321772</c:v>
                </c:pt>
                <c:pt idx="24">
                  <c:v>355830</c:v>
                </c:pt>
                <c:pt idx="25">
                  <c:v>388582.35</c:v>
                </c:pt>
                <c:pt idx="26">
                  <c:v>72832</c:v>
                </c:pt>
                <c:pt idx="27">
                  <c:v>300578</c:v>
                </c:pt>
                <c:pt idx="28">
                  <c:v>292646</c:v>
                </c:pt>
                <c:pt idx="29">
                  <c:v>307041</c:v>
                </c:pt>
                <c:pt idx="30">
                  <c:v>359901</c:v>
                </c:pt>
                <c:pt idx="31">
                  <c:v>390223</c:v>
                </c:pt>
                <c:pt idx="32">
                  <c:v>413632</c:v>
                </c:pt>
                <c:pt idx="33">
                  <c:v>80128</c:v>
                </c:pt>
                <c:pt idx="34">
                  <c:v>329305.5</c:v>
                </c:pt>
                <c:pt idx="35">
                  <c:v>340233</c:v>
                </c:pt>
                <c:pt idx="36">
                  <c:v>319295</c:v>
                </c:pt>
                <c:pt idx="37">
                  <c:v>337410</c:v>
                </c:pt>
                <c:pt idx="38">
                  <c:v>391634</c:v>
                </c:pt>
                <c:pt idx="39">
                  <c:v>421059.1</c:v>
                </c:pt>
                <c:pt idx="40">
                  <c:v>148306</c:v>
                </c:pt>
                <c:pt idx="41">
                  <c:v>374978</c:v>
                </c:pt>
                <c:pt idx="42">
                  <c:v>363511</c:v>
                </c:pt>
                <c:pt idx="43">
                  <c:v>399241</c:v>
                </c:pt>
                <c:pt idx="44">
                  <c:v>491267</c:v>
                </c:pt>
                <c:pt idx="45">
                  <c:v>616997.19999999995</c:v>
                </c:pt>
                <c:pt idx="46">
                  <c:v>332298</c:v>
                </c:pt>
                <c:pt idx="47">
                  <c:v>9580</c:v>
                </c:pt>
                <c:pt idx="48">
                  <c:v>26298</c:v>
                </c:pt>
                <c:pt idx="49">
                  <c:v>158745</c:v>
                </c:pt>
                <c:pt idx="50">
                  <c:v>192790</c:v>
                </c:pt>
                <c:pt idx="51">
                  <c:v>215088</c:v>
                </c:pt>
                <c:pt idx="52">
                  <c:v>244390</c:v>
                </c:pt>
                <c:pt idx="53">
                  <c:v>242463.71</c:v>
                </c:pt>
                <c:pt idx="54">
                  <c:v>64070</c:v>
                </c:pt>
                <c:pt idx="55">
                  <c:v>215545</c:v>
                </c:pt>
                <c:pt idx="56">
                  <c:v>223276</c:v>
                </c:pt>
                <c:pt idx="57">
                  <c:v>205593</c:v>
                </c:pt>
                <c:pt idx="58">
                  <c:v>235550</c:v>
                </c:pt>
                <c:pt idx="59">
                  <c:v>285532.79999999999</c:v>
                </c:pt>
                <c:pt idx="60">
                  <c:v>307071</c:v>
                </c:pt>
                <c:pt idx="61">
                  <c:v>48406</c:v>
                </c:pt>
                <c:pt idx="62">
                  <c:v>312771</c:v>
                </c:pt>
                <c:pt idx="63">
                  <c:v>52841</c:v>
                </c:pt>
                <c:pt idx="64">
                  <c:v>276219</c:v>
                </c:pt>
                <c:pt idx="65">
                  <c:v>253488</c:v>
                </c:pt>
                <c:pt idx="66">
                  <c:v>286201</c:v>
                </c:pt>
                <c:pt idx="67">
                  <c:v>291587</c:v>
                </c:pt>
                <c:pt idx="68">
                  <c:v>78579</c:v>
                </c:pt>
                <c:pt idx="69">
                  <c:v>269440.59999999998</c:v>
                </c:pt>
                <c:pt idx="70">
                  <c:v>243504</c:v>
                </c:pt>
                <c:pt idx="71">
                  <c:v>257383.6</c:v>
                </c:pt>
                <c:pt idx="72">
                  <c:v>264825</c:v>
                </c:pt>
                <c:pt idx="73">
                  <c:v>276580.84999999998</c:v>
                </c:pt>
                <c:pt idx="74">
                  <c:v>316132</c:v>
                </c:pt>
                <c:pt idx="75">
                  <c:v>84109</c:v>
                </c:pt>
                <c:pt idx="76">
                  <c:v>254078.8</c:v>
                </c:pt>
                <c:pt idx="77">
                  <c:v>233083</c:v>
                </c:pt>
                <c:pt idx="78">
                  <c:v>226583</c:v>
                </c:pt>
                <c:pt idx="79">
                  <c:v>260950</c:v>
                </c:pt>
                <c:pt idx="80">
                  <c:v>277654.2</c:v>
                </c:pt>
                <c:pt idx="81">
                  <c:v>367280</c:v>
                </c:pt>
                <c:pt idx="82">
                  <c:v>83735</c:v>
                </c:pt>
                <c:pt idx="83">
                  <c:v>267969.59999999998</c:v>
                </c:pt>
                <c:pt idx="84">
                  <c:v>256188</c:v>
                </c:pt>
                <c:pt idx="85">
                  <c:v>273539</c:v>
                </c:pt>
                <c:pt idx="86">
                  <c:v>254491.6</c:v>
                </c:pt>
                <c:pt idx="87">
                  <c:v>303660</c:v>
                </c:pt>
                <c:pt idx="88">
                  <c:v>336845</c:v>
                </c:pt>
                <c:pt idx="89">
                  <c:v>85429</c:v>
                </c:pt>
                <c:pt idx="90">
                  <c:v>285065.59999999998</c:v>
                </c:pt>
                <c:pt idx="91">
                  <c:v>281700.2</c:v>
                </c:pt>
                <c:pt idx="92">
                  <c:v>300725</c:v>
                </c:pt>
                <c:pt idx="93">
                  <c:v>302506</c:v>
                </c:pt>
                <c:pt idx="94">
                  <c:v>331507.59999999998</c:v>
                </c:pt>
                <c:pt idx="95">
                  <c:v>389437</c:v>
                </c:pt>
                <c:pt idx="96">
                  <c:v>80367</c:v>
                </c:pt>
                <c:pt idx="97">
                  <c:v>322169.8</c:v>
                </c:pt>
                <c:pt idx="98">
                  <c:v>343795</c:v>
                </c:pt>
                <c:pt idx="99">
                  <c:v>364231.4</c:v>
                </c:pt>
                <c:pt idx="100">
                  <c:v>373591.8</c:v>
                </c:pt>
                <c:pt idx="101">
                  <c:v>641229</c:v>
                </c:pt>
                <c:pt idx="102">
                  <c:v>485129</c:v>
                </c:pt>
                <c:pt idx="103">
                  <c:v>106308</c:v>
                </c:pt>
                <c:pt idx="104">
                  <c:v>434702.5</c:v>
                </c:pt>
                <c:pt idx="105">
                  <c:v>423592.8</c:v>
                </c:pt>
                <c:pt idx="106">
                  <c:v>566336.4</c:v>
                </c:pt>
                <c:pt idx="107">
                  <c:v>75832</c:v>
                </c:pt>
                <c:pt idx="108">
                  <c:v>499525.9</c:v>
                </c:pt>
                <c:pt idx="109">
                  <c:v>453288.7</c:v>
                </c:pt>
                <c:pt idx="110">
                  <c:v>86200</c:v>
                </c:pt>
                <c:pt idx="111">
                  <c:v>463835</c:v>
                </c:pt>
                <c:pt idx="112">
                  <c:v>447524.8</c:v>
                </c:pt>
                <c:pt idx="113">
                  <c:v>450461.7</c:v>
                </c:pt>
                <c:pt idx="114">
                  <c:v>460491</c:v>
                </c:pt>
                <c:pt idx="115">
                  <c:v>480753.1</c:v>
                </c:pt>
                <c:pt idx="116">
                  <c:v>521920.5</c:v>
                </c:pt>
                <c:pt idx="117">
                  <c:v>149487</c:v>
                </c:pt>
                <c:pt idx="118">
                  <c:v>411161.9</c:v>
                </c:pt>
                <c:pt idx="119">
                  <c:v>416836.5</c:v>
                </c:pt>
                <c:pt idx="120">
                  <c:v>446191.7</c:v>
                </c:pt>
                <c:pt idx="121">
                  <c:v>444908.1</c:v>
                </c:pt>
                <c:pt idx="122">
                  <c:v>432444.8</c:v>
                </c:pt>
                <c:pt idx="123">
                  <c:v>515183.8</c:v>
                </c:pt>
                <c:pt idx="124">
                  <c:v>93521</c:v>
                </c:pt>
                <c:pt idx="125">
                  <c:v>489422.3</c:v>
                </c:pt>
                <c:pt idx="126">
                  <c:v>519044</c:v>
                </c:pt>
                <c:pt idx="127">
                  <c:v>515222.51</c:v>
                </c:pt>
                <c:pt idx="128">
                  <c:v>509846.2</c:v>
                </c:pt>
                <c:pt idx="129">
                  <c:v>609156</c:v>
                </c:pt>
                <c:pt idx="130">
                  <c:v>696584.6</c:v>
                </c:pt>
                <c:pt idx="131">
                  <c:v>130186</c:v>
                </c:pt>
                <c:pt idx="132">
                  <c:v>633425.5</c:v>
                </c:pt>
                <c:pt idx="133">
                  <c:v>642394</c:v>
                </c:pt>
                <c:pt idx="134">
                  <c:v>644674.1</c:v>
                </c:pt>
                <c:pt idx="135">
                  <c:v>784187.6</c:v>
                </c:pt>
                <c:pt idx="136">
                  <c:v>925472.44</c:v>
                </c:pt>
                <c:pt idx="137">
                  <c:v>1073983.3999999999</c:v>
                </c:pt>
                <c:pt idx="138">
                  <c:v>151000</c:v>
                </c:pt>
                <c:pt idx="139">
                  <c:v>1194940.3999999999</c:v>
                </c:pt>
                <c:pt idx="140">
                  <c:v>1675504.71</c:v>
                </c:pt>
                <c:pt idx="141">
                  <c:v>2279565.7999999998</c:v>
                </c:pt>
                <c:pt idx="142">
                  <c:v>2392149.46</c:v>
                </c:pt>
                <c:pt idx="143">
                  <c:v>2251168.2999999998</c:v>
                </c:pt>
                <c:pt idx="144">
                  <c:v>1561630</c:v>
                </c:pt>
                <c:pt idx="145">
                  <c:v>178808</c:v>
                </c:pt>
                <c:pt idx="146">
                  <c:v>1276495.3999999999</c:v>
                </c:pt>
                <c:pt idx="147">
                  <c:v>1151524</c:v>
                </c:pt>
                <c:pt idx="148">
                  <c:v>971905</c:v>
                </c:pt>
                <c:pt idx="149">
                  <c:v>858189.23</c:v>
                </c:pt>
                <c:pt idx="150">
                  <c:v>779094</c:v>
                </c:pt>
                <c:pt idx="151">
                  <c:v>761224</c:v>
                </c:pt>
                <c:pt idx="152">
                  <c:v>141083</c:v>
                </c:pt>
                <c:pt idx="153">
                  <c:v>675762</c:v>
                </c:pt>
                <c:pt idx="154">
                  <c:v>613715</c:v>
                </c:pt>
                <c:pt idx="155">
                  <c:v>553526</c:v>
                </c:pt>
                <c:pt idx="156">
                  <c:v>520292.1</c:v>
                </c:pt>
                <c:pt idx="157">
                  <c:v>559319.5</c:v>
                </c:pt>
                <c:pt idx="158">
                  <c:v>546914</c:v>
                </c:pt>
                <c:pt idx="159">
                  <c:v>110321</c:v>
                </c:pt>
                <c:pt idx="160">
                  <c:v>460512.5</c:v>
                </c:pt>
                <c:pt idx="161">
                  <c:v>442606</c:v>
                </c:pt>
                <c:pt idx="162">
                  <c:v>442916</c:v>
                </c:pt>
                <c:pt idx="163">
                  <c:v>472797.16</c:v>
                </c:pt>
                <c:pt idx="164">
                  <c:v>483459</c:v>
                </c:pt>
                <c:pt idx="165">
                  <c:v>500100.9</c:v>
                </c:pt>
                <c:pt idx="166">
                  <c:v>87561</c:v>
                </c:pt>
                <c:pt idx="167">
                  <c:v>63625</c:v>
                </c:pt>
                <c:pt idx="168">
                  <c:v>422528.4</c:v>
                </c:pt>
                <c:pt idx="169">
                  <c:v>399653</c:v>
                </c:pt>
                <c:pt idx="170">
                  <c:v>349614</c:v>
                </c:pt>
                <c:pt idx="171">
                  <c:v>355524.7</c:v>
                </c:pt>
                <c:pt idx="172">
                  <c:v>358121</c:v>
                </c:pt>
                <c:pt idx="173">
                  <c:v>75898</c:v>
                </c:pt>
                <c:pt idx="174">
                  <c:v>295780.5</c:v>
                </c:pt>
                <c:pt idx="175">
                  <c:v>284993.09999999998</c:v>
                </c:pt>
                <c:pt idx="176">
                  <c:v>264152</c:v>
                </c:pt>
                <c:pt idx="177">
                  <c:v>273011</c:v>
                </c:pt>
                <c:pt idx="178">
                  <c:v>275893.40000000002</c:v>
                </c:pt>
                <c:pt idx="179">
                  <c:v>260055</c:v>
                </c:pt>
                <c:pt idx="180">
                  <c:v>82897.25</c:v>
                </c:pt>
                <c:pt idx="181">
                  <c:v>233105</c:v>
                </c:pt>
                <c:pt idx="182">
                  <c:v>235496.8</c:v>
                </c:pt>
                <c:pt idx="183">
                  <c:v>242960.5</c:v>
                </c:pt>
                <c:pt idx="184">
                  <c:v>236373.6</c:v>
                </c:pt>
                <c:pt idx="185">
                  <c:v>271926</c:v>
                </c:pt>
                <c:pt idx="186">
                  <c:v>285595.59999999998</c:v>
                </c:pt>
                <c:pt idx="187">
                  <c:v>78038</c:v>
                </c:pt>
                <c:pt idx="188">
                  <c:v>261372</c:v>
                </c:pt>
                <c:pt idx="189">
                  <c:v>238811</c:v>
                </c:pt>
                <c:pt idx="190">
                  <c:v>236663</c:v>
                </c:pt>
                <c:pt idx="191">
                  <c:v>239401.1</c:v>
                </c:pt>
                <c:pt idx="192">
                  <c:v>282207</c:v>
                </c:pt>
                <c:pt idx="193">
                  <c:v>323267.90000000002</c:v>
                </c:pt>
                <c:pt idx="194">
                  <c:v>82290</c:v>
                </c:pt>
                <c:pt idx="195">
                  <c:v>275369</c:v>
                </c:pt>
                <c:pt idx="196">
                  <c:v>253097.60000000001</c:v>
                </c:pt>
                <c:pt idx="197">
                  <c:v>259098.5</c:v>
                </c:pt>
                <c:pt idx="198">
                  <c:v>250517</c:v>
                </c:pt>
                <c:pt idx="199">
                  <c:v>297124.38</c:v>
                </c:pt>
                <c:pt idx="200">
                  <c:v>319313.5</c:v>
                </c:pt>
                <c:pt idx="201">
                  <c:v>92500</c:v>
                </c:pt>
                <c:pt idx="202">
                  <c:v>274165</c:v>
                </c:pt>
                <c:pt idx="203">
                  <c:v>240378.5</c:v>
                </c:pt>
                <c:pt idx="204">
                  <c:v>223198</c:v>
                </c:pt>
                <c:pt idx="205">
                  <c:v>249032</c:v>
                </c:pt>
                <c:pt idx="206">
                  <c:v>268945</c:v>
                </c:pt>
                <c:pt idx="207">
                  <c:v>315390</c:v>
                </c:pt>
                <c:pt idx="208">
                  <c:v>85841</c:v>
                </c:pt>
                <c:pt idx="209">
                  <c:v>260301</c:v>
                </c:pt>
                <c:pt idx="210">
                  <c:v>238355</c:v>
                </c:pt>
                <c:pt idx="211">
                  <c:v>240525</c:v>
                </c:pt>
                <c:pt idx="212">
                  <c:v>248194</c:v>
                </c:pt>
                <c:pt idx="213">
                  <c:v>460897</c:v>
                </c:pt>
                <c:pt idx="214">
                  <c:v>312787.59999999998</c:v>
                </c:pt>
                <c:pt idx="215">
                  <c:v>92389</c:v>
                </c:pt>
                <c:pt idx="216">
                  <c:v>244099</c:v>
                </c:pt>
                <c:pt idx="217">
                  <c:v>236772</c:v>
                </c:pt>
                <c:pt idx="218">
                  <c:v>211347</c:v>
                </c:pt>
                <c:pt idx="219">
                  <c:v>239063</c:v>
                </c:pt>
                <c:pt idx="220">
                  <c:v>268515</c:v>
                </c:pt>
                <c:pt idx="221">
                  <c:v>303822</c:v>
                </c:pt>
                <c:pt idx="222">
                  <c:v>93861</c:v>
                </c:pt>
                <c:pt idx="223">
                  <c:v>289769</c:v>
                </c:pt>
                <c:pt idx="224">
                  <c:v>253246.8</c:v>
                </c:pt>
                <c:pt idx="225">
                  <c:v>245921</c:v>
                </c:pt>
                <c:pt idx="226">
                  <c:v>249598</c:v>
                </c:pt>
                <c:pt idx="227">
                  <c:v>279179</c:v>
                </c:pt>
                <c:pt idx="228">
                  <c:v>325828</c:v>
                </c:pt>
                <c:pt idx="229">
                  <c:v>88360.62</c:v>
                </c:pt>
                <c:pt idx="230">
                  <c:v>263342</c:v>
                </c:pt>
                <c:pt idx="231">
                  <c:v>220769</c:v>
                </c:pt>
                <c:pt idx="232">
                  <c:v>238836</c:v>
                </c:pt>
                <c:pt idx="233">
                  <c:v>227545.8</c:v>
                </c:pt>
                <c:pt idx="234">
                  <c:v>238858</c:v>
                </c:pt>
                <c:pt idx="235">
                  <c:v>505700.7</c:v>
                </c:pt>
                <c:pt idx="236">
                  <c:v>82808</c:v>
                </c:pt>
                <c:pt idx="237">
                  <c:v>216994</c:v>
                </c:pt>
                <c:pt idx="238">
                  <c:v>242017</c:v>
                </c:pt>
                <c:pt idx="239">
                  <c:v>215918</c:v>
                </c:pt>
                <c:pt idx="240">
                  <c:v>221049.5</c:v>
                </c:pt>
                <c:pt idx="241">
                  <c:v>268339</c:v>
                </c:pt>
                <c:pt idx="242">
                  <c:v>462013.5</c:v>
                </c:pt>
                <c:pt idx="243">
                  <c:v>82502</c:v>
                </c:pt>
                <c:pt idx="244">
                  <c:v>389155.5</c:v>
                </c:pt>
                <c:pt idx="245">
                  <c:v>41598</c:v>
                </c:pt>
                <c:pt idx="246">
                  <c:v>204108</c:v>
                </c:pt>
                <c:pt idx="247">
                  <c:v>204964</c:v>
                </c:pt>
                <c:pt idx="248">
                  <c:v>215789.5</c:v>
                </c:pt>
                <c:pt idx="249">
                  <c:v>263376</c:v>
                </c:pt>
                <c:pt idx="250">
                  <c:v>85651</c:v>
                </c:pt>
                <c:pt idx="251">
                  <c:v>212855</c:v>
                </c:pt>
                <c:pt idx="252">
                  <c:v>201092</c:v>
                </c:pt>
                <c:pt idx="253">
                  <c:v>215919</c:v>
                </c:pt>
                <c:pt idx="254">
                  <c:v>330610</c:v>
                </c:pt>
                <c:pt idx="255">
                  <c:v>69471</c:v>
                </c:pt>
                <c:pt idx="256">
                  <c:v>289272</c:v>
                </c:pt>
                <c:pt idx="257">
                  <c:v>82070</c:v>
                </c:pt>
                <c:pt idx="258">
                  <c:v>232423</c:v>
                </c:pt>
                <c:pt idx="259">
                  <c:v>228771</c:v>
                </c:pt>
                <c:pt idx="260">
                  <c:v>252221</c:v>
                </c:pt>
                <c:pt idx="261">
                  <c:v>220620.79999999999</c:v>
                </c:pt>
                <c:pt idx="262">
                  <c:v>264674.40000000002</c:v>
                </c:pt>
                <c:pt idx="263">
                  <c:v>289485</c:v>
                </c:pt>
                <c:pt idx="264">
                  <c:v>87650</c:v>
                </c:pt>
                <c:pt idx="265">
                  <c:v>229334</c:v>
                </c:pt>
                <c:pt idx="266">
                  <c:v>206328</c:v>
                </c:pt>
                <c:pt idx="267">
                  <c:v>209785.60000000001</c:v>
                </c:pt>
                <c:pt idx="268">
                  <c:v>221766.5</c:v>
                </c:pt>
                <c:pt idx="269">
                  <c:v>262644</c:v>
                </c:pt>
                <c:pt idx="270">
                  <c:v>279114.90000000002</c:v>
                </c:pt>
                <c:pt idx="271">
                  <c:v>73231</c:v>
                </c:pt>
                <c:pt idx="272">
                  <c:v>228032</c:v>
                </c:pt>
                <c:pt idx="273">
                  <c:v>215260</c:v>
                </c:pt>
                <c:pt idx="274">
                  <c:v>229295</c:v>
                </c:pt>
                <c:pt idx="275">
                  <c:v>225414.2</c:v>
                </c:pt>
                <c:pt idx="276">
                  <c:v>320443</c:v>
                </c:pt>
                <c:pt idx="277">
                  <c:v>334539</c:v>
                </c:pt>
                <c:pt idx="278">
                  <c:v>85820</c:v>
                </c:pt>
                <c:pt idx="279">
                  <c:v>263490.5</c:v>
                </c:pt>
                <c:pt idx="280">
                  <c:v>238332</c:v>
                </c:pt>
                <c:pt idx="281">
                  <c:v>247036</c:v>
                </c:pt>
                <c:pt idx="282">
                  <c:v>283321.59999999998</c:v>
                </c:pt>
                <c:pt idx="283">
                  <c:v>826950.8</c:v>
                </c:pt>
                <c:pt idx="284">
                  <c:v>342506.7</c:v>
                </c:pt>
                <c:pt idx="285">
                  <c:v>120440</c:v>
                </c:pt>
                <c:pt idx="286">
                  <c:v>233971.9</c:v>
                </c:pt>
                <c:pt idx="287">
                  <c:v>245059.8</c:v>
                </c:pt>
                <c:pt idx="288">
                  <c:v>255811.12</c:v>
                </c:pt>
                <c:pt idx="289">
                  <c:v>325949.40000000002</c:v>
                </c:pt>
                <c:pt idx="290">
                  <c:v>312384.8</c:v>
                </c:pt>
                <c:pt idx="291">
                  <c:v>348385.6</c:v>
                </c:pt>
                <c:pt idx="292">
                  <c:v>140634.5</c:v>
                </c:pt>
                <c:pt idx="293">
                  <c:v>300060.40000000002</c:v>
                </c:pt>
                <c:pt idx="294">
                  <c:v>337227.6</c:v>
                </c:pt>
                <c:pt idx="295">
                  <c:v>371227</c:v>
                </c:pt>
                <c:pt idx="296">
                  <c:v>509474</c:v>
                </c:pt>
                <c:pt idx="297">
                  <c:v>520401.4</c:v>
                </c:pt>
                <c:pt idx="298">
                  <c:v>206953.1</c:v>
                </c:pt>
                <c:pt idx="299">
                  <c:v>7916</c:v>
                </c:pt>
                <c:pt idx="300">
                  <c:v>23435</c:v>
                </c:pt>
                <c:pt idx="301">
                  <c:v>116691</c:v>
                </c:pt>
                <c:pt idx="302">
                  <c:v>144698</c:v>
                </c:pt>
                <c:pt idx="303">
                  <c:v>163605</c:v>
                </c:pt>
                <c:pt idx="304">
                  <c:v>220905.9</c:v>
                </c:pt>
                <c:pt idx="305">
                  <c:v>197185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E89-47E7-8577-17E11EC53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46592"/>
        <c:axId val="139548672"/>
        <c:extLst/>
      </c:lineChart>
      <c:lineChart>
        <c:grouping val="standard"/>
        <c:varyColors val="0"/>
        <c:ser>
          <c:idx val="1"/>
          <c:order val="1"/>
          <c:tx>
            <c:strRef>
              <c:f>Arkusz1!$A$3</c:f>
              <c:strCache>
                <c:ptCount val="1"/>
                <c:pt idx="0">
                  <c:v>[PLN] średnia cena za opakowanie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Arkusz1!$B$1:$KU$1</c:f>
              <c:strCache>
                <c:ptCount val="306"/>
                <c:pt idx="0">
                  <c:v>01-03</c:v>
                </c:pt>
                <c:pt idx="1">
                  <c:v>02-03</c:v>
                </c:pt>
                <c:pt idx="2">
                  <c:v>03-03</c:v>
                </c:pt>
                <c:pt idx="3">
                  <c:v>04-03</c:v>
                </c:pt>
                <c:pt idx="4">
                  <c:v>05-03</c:v>
                </c:pt>
                <c:pt idx="5">
                  <c:v>06-03</c:v>
                </c:pt>
                <c:pt idx="6">
                  <c:v>07-03</c:v>
                </c:pt>
                <c:pt idx="7">
                  <c:v>08-03</c:v>
                </c:pt>
                <c:pt idx="8">
                  <c:v>09-03</c:v>
                </c:pt>
                <c:pt idx="9">
                  <c:v>10-03</c:v>
                </c:pt>
                <c:pt idx="10">
                  <c:v>11-03</c:v>
                </c:pt>
                <c:pt idx="11">
                  <c:v>12-03</c:v>
                </c:pt>
                <c:pt idx="12">
                  <c:v>13-03</c:v>
                </c:pt>
                <c:pt idx="13">
                  <c:v>14-03</c:v>
                </c:pt>
                <c:pt idx="14">
                  <c:v>15-03</c:v>
                </c:pt>
                <c:pt idx="15">
                  <c:v>16-03</c:v>
                </c:pt>
                <c:pt idx="16">
                  <c:v>17-03</c:v>
                </c:pt>
                <c:pt idx="17">
                  <c:v>18-03</c:v>
                </c:pt>
                <c:pt idx="18">
                  <c:v>19-03</c:v>
                </c:pt>
                <c:pt idx="19">
                  <c:v>20-03</c:v>
                </c:pt>
                <c:pt idx="20">
                  <c:v>21-03</c:v>
                </c:pt>
                <c:pt idx="21">
                  <c:v>22-03</c:v>
                </c:pt>
                <c:pt idx="22">
                  <c:v>23-03</c:v>
                </c:pt>
                <c:pt idx="23">
                  <c:v>24-03</c:v>
                </c:pt>
                <c:pt idx="24">
                  <c:v>25-03</c:v>
                </c:pt>
                <c:pt idx="25">
                  <c:v>26-03</c:v>
                </c:pt>
                <c:pt idx="26">
                  <c:v>27-03</c:v>
                </c:pt>
                <c:pt idx="27">
                  <c:v>28-03</c:v>
                </c:pt>
                <c:pt idx="28">
                  <c:v>29-03</c:v>
                </c:pt>
                <c:pt idx="29">
                  <c:v>30-03</c:v>
                </c:pt>
                <c:pt idx="30">
                  <c:v>31-03</c:v>
                </c:pt>
                <c:pt idx="31">
                  <c:v>01-04</c:v>
                </c:pt>
                <c:pt idx="32">
                  <c:v>02-04</c:v>
                </c:pt>
                <c:pt idx="33">
                  <c:v>03-04</c:v>
                </c:pt>
                <c:pt idx="34">
                  <c:v>04-04</c:v>
                </c:pt>
                <c:pt idx="35">
                  <c:v>05-04</c:v>
                </c:pt>
                <c:pt idx="36">
                  <c:v>06-04</c:v>
                </c:pt>
                <c:pt idx="37">
                  <c:v>07-04</c:v>
                </c:pt>
                <c:pt idx="38">
                  <c:v>08-04</c:v>
                </c:pt>
                <c:pt idx="39">
                  <c:v>09-04</c:v>
                </c:pt>
                <c:pt idx="40">
                  <c:v>10-04</c:v>
                </c:pt>
                <c:pt idx="41">
                  <c:v>11-04</c:v>
                </c:pt>
                <c:pt idx="42">
                  <c:v>12-04</c:v>
                </c:pt>
                <c:pt idx="43">
                  <c:v>13-04</c:v>
                </c:pt>
                <c:pt idx="44">
                  <c:v>14-04</c:v>
                </c:pt>
                <c:pt idx="45">
                  <c:v>15-04</c:v>
                </c:pt>
                <c:pt idx="46">
                  <c:v>16-04</c:v>
                </c:pt>
                <c:pt idx="47">
                  <c:v>17-04</c:v>
                </c:pt>
                <c:pt idx="48">
                  <c:v>18-04</c:v>
                </c:pt>
                <c:pt idx="49">
                  <c:v>19-04</c:v>
                </c:pt>
                <c:pt idx="50">
                  <c:v>20-04</c:v>
                </c:pt>
                <c:pt idx="51">
                  <c:v>21-04</c:v>
                </c:pt>
                <c:pt idx="52">
                  <c:v>22-04</c:v>
                </c:pt>
                <c:pt idx="53">
                  <c:v>23-04</c:v>
                </c:pt>
                <c:pt idx="54">
                  <c:v>24-04</c:v>
                </c:pt>
                <c:pt idx="55">
                  <c:v>25-04</c:v>
                </c:pt>
                <c:pt idx="56">
                  <c:v>26-04</c:v>
                </c:pt>
                <c:pt idx="57">
                  <c:v>27-04</c:v>
                </c:pt>
                <c:pt idx="58">
                  <c:v>28-04</c:v>
                </c:pt>
                <c:pt idx="59">
                  <c:v>29-04</c:v>
                </c:pt>
                <c:pt idx="60">
                  <c:v>30-04</c:v>
                </c:pt>
                <c:pt idx="61">
                  <c:v>01-05</c:v>
                </c:pt>
                <c:pt idx="62">
                  <c:v>02-05</c:v>
                </c:pt>
                <c:pt idx="63">
                  <c:v>03-05</c:v>
                </c:pt>
                <c:pt idx="64">
                  <c:v>04-05</c:v>
                </c:pt>
                <c:pt idx="65">
                  <c:v>05-05</c:v>
                </c:pt>
                <c:pt idx="66">
                  <c:v>06-05</c:v>
                </c:pt>
                <c:pt idx="67">
                  <c:v>07-05</c:v>
                </c:pt>
                <c:pt idx="68">
                  <c:v>08-05</c:v>
                </c:pt>
                <c:pt idx="69">
                  <c:v>09-05</c:v>
                </c:pt>
                <c:pt idx="70">
                  <c:v>10-05</c:v>
                </c:pt>
                <c:pt idx="71">
                  <c:v>11-05</c:v>
                </c:pt>
                <c:pt idx="72">
                  <c:v>12-05</c:v>
                </c:pt>
                <c:pt idx="73">
                  <c:v>13-05</c:v>
                </c:pt>
                <c:pt idx="74">
                  <c:v>14-05</c:v>
                </c:pt>
                <c:pt idx="75">
                  <c:v>15-05</c:v>
                </c:pt>
                <c:pt idx="76">
                  <c:v>16-05</c:v>
                </c:pt>
                <c:pt idx="77">
                  <c:v>17-05</c:v>
                </c:pt>
                <c:pt idx="78">
                  <c:v>18-05</c:v>
                </c:pt>
                <c:pt idx="79">
                  <c:v>19-05</c:v>
                </c:pt>
                <c:pt idx="80">
                  <c:v>20-05</c:v>
                </c:pt>
                <c:pt idx="81">
                  <c:v>21-05</c:v>
                </c:pt>
                <c:pt idx="82">
                  <c:v>22-05</c:v>
                </c:pt>
                <c:pt idx="83">
                  <c:v>23-05</c:v>
                </c:pt>
                <c:pt idx="84">
                  <c:v>24-05</c:v>
                </c:pt>
                <c:pt idx="85">
                  <c:v>25-05</c:v>
                </c:pt>
                <c:pt idx="86">
                  <c:v>26-05</c:v>
                </c:pt>
                <c:pt idx="87">
                  <c:v>27-05</c:v>
                </c:pt>
                <c:pt idx="88">
                  <c:v>28-05</c:v>
                </c:pt>
                <c:pt idx="89">
                  <c:v>29-05</c:v>
                </c:pt>
                <c:pt idx="90">
                  <c:v>30-05</c:v>
                </c:pt>
                <c:pt idx="91">
                  <c:v>31-05</c:v>
                </c:pt>
                <c:pt idx="92">
                  <c:v>01-06</c:v>
                </c:pt>
                <c:pt idx="93">
                  <c:v>02-06</c:v>
                </c:pt>
                <c:pt idx="94">
                  <c:v>03-06</c:v>
                </c:pt>
                <c:pt idx="95">
                  <c:v>04-06</c:v>
                </c:pt>
                <c:pt idx="96">
                  <c:v>05-06</c:v>
                </c:pt>
                <c:pt idx="97">
                  <c:v>06-06</c:v>
                </c:pt>
                <c:pt idx="98">
                  <c:v>07-06</c:v>
                </c:pt>
                <c:pt idx="99">
                  <c:v>08-06</c:v>
                </c:pt>
                <c:pt idx="100">
                  <c:v>09-06</c:v>
                </c:pt>
                <c:pt idx="101">
                  <c:v>10-06</c:v>
                </c:pt>
                <c:pt idx="102">
                  <c:v>11-06</c:v>
                </c:pt>
                <c:pt idx="103">
                  <c:v>12-06</c:v>
                </c:pt>
                <c:pt idx="104">
                  <c:v>13-06</c:v>
                </c:pt>
                <c:pt idx="105">
                  <c:v>14-06</c:v>
                </c:pt>
                <c:pt idx="106">
                  <c:v>15-06</c:v>
                </c:pt>
                <c:pt idx="107">
                  <c:v>16-06</c:v>
                </c:pt>
                <c:pt idx="108">
                  <c:v>17-06</c:v>
                </c:pt>
                <c:pt idx="109">
                  <c:v>18-06</c:v>
                </c:pt>
                <c:pt idx="110">
                  <c:v>19-06</c:v>
                </c:pt>
                <c:pt idx="111">
                  <c:v>20-06</c:v>
                </c:pt>
                <c:pt idx="112">
                  <c:v>21-06</c:v>
                </c:pt>
                <c:pt idx="113">
                  <c:v>22-06</c:v>
                </c:pt>
                <c:pt idx="114">
                  <c:v>23-06</c:v>
                </c:pt>
                <c:pt idx="115">
                  <c:v>24-06</c:v>
                </c:pt>
                <c:pt idx="116">
                  <c:v>25-06</c:v>
                </c:pt>
                <c:pt idx="117">
                  <c:v>26-06</c:v>
                </c:pt>
                <c:pt idx="118">
                  <c:v>27-06</c:v>
                </c:pt>
                <c:pt idx="119">
                  <c:v>28-06</c:v>
                </c:pt>
                <c:pt idx="120">
                  <c:v>29-06</c:v>
                </c:pt>
                <c:pt idx="121">
                  <c:v>30-06</c:v>
                </c:pt>
                <c:pt idx="122">
                  <c:v>01-07</c:v>
                </c:pt>
                <c:pt idx="123">
                  <c:v>02-07</c:v>
                </c:pt>
                <c:pt idx="124">
                  <c:v>03-07</c:v>
                </c:pt>
                <c:pt idx="125">
                  <c:v>04-07</c:v>
                </c:pt>
                <c:pt idx="126">
                  <c:v>05-07</c:v>
                </c:pt>
                <c:pt idx="127">
                  <c:v>06-07</c:v>
                </c:pt>
                <c:pt idx="128">
                  <c:v>07-07</c:v>
                </c:pt>
                <c:pt idx="129">
                  <c:v>08-07</c:v>
                </c:pt>
                <c:pt idx="130">
                  <c:v>09-07</c:v>
                </c:pt>
                <c:pt idx="131">
                  <c:v>10-07</c:v>
                </c:pt>
                <c:pt idx="132">
                  <c:v>11-07</c:v>
                </c:pt>
                <c:pt idx="133">
                  <c:v>12-07</c:v>
                </c:pt>
                <c:pt idx="134">
                  <c:v>13-07</c:v>
                </c:pt>
                <c:pt idx="135">
                  <c:v>14-07</c:v>
                </c:pt>
                <c:pt idx="136">
                  <c:v>15-07</c:v>
                </c:pt>
                <c:pt idx="137">
                  <c:v>16-07</c:v>
                </c:pt>
                <c:pt idx="138">
                  <c:v>17-07</c:v>
                </c:pt>
                <c:pt idx="139">
                  <c:v>18-07</c:v>
                </c:pt>
                <c:pt idx="140">
                  <c:v>19-07</c:v>
                </c:pt>
                <c:pt idx="141">
                  <c:v>20-07</c:v>
                </c:pt>
                <c:pt idx="142">
                  <c:v>21-07</c:v>
                </c:pt>
                <c:pt idx="143">
                  <c:v>22-07</c:v>
                </c:pt>
                <c:pt idx="144">
                  <c:v>23-07</c:v>
                </c:pt>
                <c:pt idx="145">
                  <c:v>24-07</c:v>
                </c:pt>
                <c:pt idx="146">
                  <c:v>25-07</c:v>
                </c:pt>
                <c:pt idx="147">
                  <c:v>26-07</c:v>
                </c:pt>
                <c:pt idx="148">
                  <c:v>27-07</c:v>
                </c:pt>
                <c:pt idx="149">
                  <c:v>28-07</c:v>
                </c:pt>
                <c:pt idx="150">
                  <c:v>29-07</c:v>
                </c:pt>
                <c:pt idx="151">
                  <c:v>30-07</c:v>
                </c:pt>
                <c:pt idx="152">
                  <c:v>31-07</c:v>
                </c:pt>
                <c:pt idx="153">
                  <c:v>01-08</c:v>
                </c:pt>
                <c:pt idx="154">
                  <c:v>02-08</c:v>
                </c:pt>
                <c:pt idx="155">
                  <c:v>03-08</c:v>
                </c:pt>
                <c:pt idx="156">
                  <c:v>04-08</c:v>
                </c:pt>
                <c:pt idx="157">
                  <c:v>05-08</c:v>
                </c:pt>
                <c:pt idx="158">
                  <c:v>06-08</c:v>
                </c:pt>
                <c:pt idx="159">
                  <c:v>07-08</c:v>
                </c:pt>
                <c:pt idx="160">
                  <c:v>08-08</c:v>
                </c:pt>
                <c:pt idx="161">
                  <c:v>09-08</c:v>
                </c:pt>
                <c:pt idx="162">
                  <c:v>10-08</c:v>
                </c:pt>
                <c:pt idx="163">
                  <c:v>11-08</c:v>
                </c:pt>
                <c:pt idx="164">
                  <c:v>12-08</c:v>
                </c:pt>
                <c:pt idx="165">
                  <c:v>13-08</c:v>
                </c:pt>
                <c:pt idx="166">
                  <c:v>14-08</c:v>
                </c:pt>
                <c:pt idx="167">
                  <c:v>15-08</c:v>
                </c:pt>
                <c:pt idx="168">
                  <c:v>16-08</c:v>
                </c:pt>
                <c:pt idx="169">
                  <c:v>17-08</c:v>
                </c:pt>
                <c:pt idx="170">
                  <c:v>18-08</c:v>
                </c:pt>
                <c:pt idx="171">
                  <c:v>19-08</c:v>
                </c:pt>
                <c:pt idx="172">
                  <c:v>20-08</c:v>
                </c:pt>
                <c:pt idx="173">
                  <c:v>21-08</c:v>
                </c:pt>
                <c:pt idx="174">
                  <c:v>22-08</c:v>
                </c:pt>
                <c:pt idx="175">
                  <c:v>23-08</c:v>
                </c:pt>
                <c:pt idx="176">
                  <c:v>24-08</c:v>
                </c:pt>
                <c:pt idx="177">
                  <c:v>25-08</c:v>
                </c:pt>
                <c:pt idx="178">
                  <c:v>26-08</c:v>
                </c:pt>
                <c:pt idx="179">
                  <c:v>27-08</c:v>
                </c:pt>
                <c:pt idx="180">
                  <c:v>28-08</c:v>
                </c:pt>
                <c:pt idx="181">
                  <c:v>29-08</c:v>
                </c:pt>
                <c:pt idx="182">
                  <c:v>30-08</c:v>
                </c:pt>
                <c:pt idx="183">
                  <c:v>31-08</c:v>
                </c:pt>
                <c:pt idx="184">
                  <c:v>01-09</c:v>
                </c:pt>
                <c:pt idx="185">
                  <c:v>02-09</c:v>
                </c:pt>
                <c:pt idx="186">
                  <c:v>03-09</c:v>
                </c:pt>
                <c:pt idx="187">
                  <c:v>04-09</c:v>
                </c:pt>
                <c:pt idx="188">
                  <c:v>05-09</c:v>
                </c:pt>
                <c:pt idx="189">
                  <c:v>06-09</c:v>
                </c:pt>
                <c:pt idx="190">
                  <c:v>07-09</c:v>
                </c:pt>
                <c:pt idx="191">
                  <c:v>08-09</c:v>
                </c:pt>
                <c:pt idx="192">
                  <c:v>09-09</c:v>
                </c:pt>
                <c:pt idx="193">
                  <c:v>10-09</c:v>
                </c:pt>
                <c:pt idx="194">
                  <c:v>11-09</c:v>
                </c:pt>
                <c:pt idx="195">
                  <c:v>12-09</c:v>
                </c:pt>
                <c:pt idx="196">
                  <c:v>13-09</c:v>
                </c:pt>
                <c:pt idx="197">
                  <c:v>14-09</c:v>
                </c:pt>
                <c:pt idx="198">
                  <c:v>15-09</c:v>
                </c:pt>
                <c:pt idx="199">
                  <c:v>16-09</c:v>
                </c:pt>
                <c:pt idx="200">
                  <c:v>17-09</c:v>
                </c:pt>
                <c:pt idx="201">
                  <c:v>18-09</c:v>
                </c:pt>
                <c:pt idx="202">
                  <c:v>19-09</c:v>
                </c:pt>
                <c:pt idx="203">
                  <c:v>20-09</c:v>
                </c:pt>
                <c:pt idx="204">
                  <c:v>21-09</c:v>
                </c:pt>
                <c:pt idx="205">
                  <c:v>22-09</c:v>
                </c:pt>
                <c:pt idx="206">
                  <c:v>23-09</c:v>
                </c:pt>
                <c:pt idx="207">
                  <c:v>24-09</c:v>
                </c:pt>
                <c:pt idx="208">
                  <c:v>25-09</c:v>
                </c:pt>
                <c:pt idx="209">
                  <c:v>26-09</c:v>
                </c:pt>
                <c:pt idx="210">
                  <c:v>27-09</c:v>
                </c:pt>
                <c:pt idx="211">
                  <c:v>28-09</c:v>
                </c:pt>
                <c:pt idx="212">
                  <c:v>29-09</c:v>
                </c:pt>
                <c:pt idx="213">
                  <c:v>30-09</c:v>
                </c:pt>
                <c:pt idx="214">
                  <c:v>01-10</c:v>
                </c:pt>
                <c:pt idx="215">
                  <c:v>02-10</c:v>
                </c:pt>
                <c:pt idx="216">
                  <c:v>03-10</c:v>
                </c:pt>
                <c:pt idx="217">
                  <c:v>04-10</c:v>
                </c:pt>
                <c:pt idx="218">
                  <c:v>05-10</c:v>
                </c:pt>
                <c:pt idx="219">
                  <c:v>06-10</c:v>
                </c:pt>
                <c:pt idx="220">
                  <c:v>07-10</c:v>
                </c:pt>
                <c:pt idx="221">
                  <c:v>08-10</c:v>
                </c:pt>
                <c:pt idx="222">
                  <c:v>09-10</c:v>
                </c:pt>
                <c:pt idx="223">
                  <c:v>10-10</c:v>
                </c:pt>
                <c:pt idx="224">
                  <c:v>11-10</c:v>
                </c:pt>
                <c:pt idx="225">
                  <c:v>12-10</c:v>
                </c:pt>
                <c:pt idx="226">
                  <c:v>13-10</c:v>
                </c:pt>
                <c:pt idx="227">
                  <c:v>14-10</c:v>
                </c:pt>
                <c:pt idx="228">
                  <c:v>15-10</c:v>
                </c:pt>
                <c:pt idx="229">
                  <c:v>16-10</c:v>
                </c:pt>
                <c:pt idx="230">
                  <c:v>17-10</c:v>
                </c:pt>
                <c:pt idx="231">
                  <c:v>18-10</c:v>
                </c:pt>
                <c:pt idx="232">
                  <c:v>19-10</c:v>
                </c:pt>
                <c:pt idx="233">
                  <c:v>20-10</c:v>
                </c:pt>
                <c:pt idx="234">
                  <c:v>21-10</c:v>
                </c:pt>
                <c:pt idx="235">
                  <c:v>22-10</c:v>
                </c:pt>
                <c:pt idx="236">
                  <c:v>23-10</c:v>
                </c:pt>
                <c:pt idx="237">
                  <c:v>24-10</c:v>
                </c:pt>
                <c:pt idx="238">
                  <c:v>25-10</c:v>
                </c:pt>
                <c:pt idx="239">
                  <c:v>26-10</c:v>
                </c:pt>
                <c:pt idx="240">
                  <c:v>27-10</c:v>
                </c:pt>
                <c:pt idx="241">
                  <c:v>28-10</c:v>
                </c:pt>
                <c:pt idx="242">
                  <c:v>29-10</c:v>
                </c:pt>
                <c:pt idx="243">
                  <c:v>30-10</c:v>
                </c:pt>
                <c:pt idx="244">
                  <c:v>31-10</c:v>
                </c:pt>
                <c:pt idx="245">
                  <c:v>01-11</c:v>
                </c:pt>
                <c:pt idx="246">
                  <c:v>02-11</c:v>
                </c:pt>
                <c:pt idx="247">
                  <c:v>03-11</c:v>
                </c:pt>
                <c:pt idx="248">
                  <c:v>04-11</c:v>
                </c:pt>
                <c:pt idx="249">
                  <c:v>05-11</c:v>
                </c:pt>
                <c:pt idx="250">
                  <c:v>06-11</c:v>
                </c:pt>
                <c:pt idx="251">
                  <c:v>07-11</c:v>
                </c:pt>
                <c:pt idx="252">
                  <c:v>08-11</c:v>
                </c:pt>
                <c:pt idx="253">
                  <c:v>09-11</c:v>
                </c:pt>
                <c:pt idx="254">
                  <c:v>10-11</c:v>
                </c:pt>
                <c:pt idx="255">
                  <c:v>11-11</c:v>
                </c:pt>
                <c:pt idx="256">
                  <c:v>12-11</c:v>
                </c:pt>
                <c:pt idx="257">
                  <c:v>13-11</c:v>
                </c:pt>
                <c:pt idx="258">
                  <c:v>14-11</c:v>
                </c:pt>
                <c:pt idx="259">
                  <c:v>15-11</c:v>
                </c:pt>
                <c:pt idx="260">
                  <c:v>16-11</c:v>
                </c:pt>
                <c:pt idx="261">
                  <c:v>17-11</c:v>
                </c:pt>
                <c:pt idx="262">
                  <c:v>18-11</c:v>
                </c:pt>
                <c:pt idx="263">
                  <c:v>19-11</c:v>
                </c:pt>
                <c:pt idx="264">
                  <c:v>20-11</c:v>
                </c:pt>
                <c:pt idx="265">
                  <c:v>21-11</c:v>
                </c:pt>
                <c:pt idx="266">
                  <c:v>22-11</c:v>
                </c:pt>
                <c:pt idx="267">
                  <c:v>23-11</c:v>
                </c:pt>
                <c:pt idx="268">
                  <c:v>24-11</c:v>
                </c:pt>
                <c:pt idx="269">
                  <c:v>25-11</c:v>
                </c:pt>
                <c:pt idx="270">
                  <c:v>26-11</c:v>
                </c:pt>
                <c:pt idx="271">
                  <c:v>27-11</c:v>
                </c:pt>
                <c:pt idx="272">
                  <c:v>28-11</c:v>
                </c:pt>
                <c:pt idx="273">
                  <c:v>29-11</c:v>
                </c:pt>
                <c:pt idx="274">
                  <c:v>30-11</c:v>
                </c:pt>
                <c:pt idx="275">
                  <c:v>01-12</c:v>
                </c:pt>
                <c:pt idx="276">
                  <c:v>02-12</c:v>
                </c:pt>
                <c:pt idx="277">
                  <c:v>03-12</c:v>
                </c:pt>
                <c:pt idx="278">
                  <c:v>04-12</c:v>
                </c:pt>
                <c:pt idx="279">
                  <c:v>05-12</c:v>
                </c:pt>
                <c:pt idx="280">
                  <c:v>06-12</c:v>
                </c:pt>
                <c:pt idx="281">
                  <c:v>07-12</c:v>
                </c:pt>
                <c:pt idx="282">
                  <c:v>08-12</c:v>
                </c:pt>
                <c:pt idx="283">
                  <c:v>09-12</c:v>
                </c:pt>
                <c:pt idx="284">
                  <c:v>10-12</c:v>
                </c:pt>
                <c:pt idx="285">
                  <c:v>11-12</c:v>
                </c:pt>
                <c:pt idx="286">
                  <c:v>12-12</c:v>
                </c:pt>
                <c:pt idx="287">
                  <c:v>13-12</c:v>
                </c:pt>
                <c:pt idx="288">
                  <c:v>14-12</c:v>
                </c:pt>
                <c:pt idx="289">
                  <c:v>15-12</c:v>
                </c:pt>
                <c:pt idx="290">
                  <c:v>16-12</c:v>
                </c:pt>
                <c:pt idx="291">
                  <c:v>17-12</c:v>
                </c:pt>
                <c:pt idx="292">
                  <c:v>18-12</c:v>
                </c:pt>
                <c:pt idx="293">
                  <c:v>19-12</c:v>
                </c:pt>
                <c:pt idx="294">
                  <c:v>20-12</c:v>
                </c:pt>
                <c:pt idx="295">
                  <c:v>21-12</c:v>
                </c:pt>
                <c:pt idx="296">
                  <c:v>22-12</c:v>
                </c:pt>
                <c:pt idx="297">
                  <c:v>23-12</c:v>
                </c:pt>
                <c:pt idx="298">
                  <c:v>24-12</c:v>
                </c:pt>
                <c:pt idx="299">
                  <c:v>25-12</c:v>
                </c:pt>
                <c:pt idx="300">
                  <c:v>26-12</c:v>
                </c:pt>
                <c:pt idx="301">
                  <c:v>27-12</c:v>
                </c:pt>
                <c:pt idx="302">
                  <c:v>28-12</c:v>
                </c:pt>
                <c:pt idx="303">
                  <c:v>29-12</c:v>
                </c:pt>
                <c:pt idx="304">
                  <c:v>30-12</c:v>
                </c:pt>
                <c:pt idx="305">
                  <c:v>31-12</c:v>
                </c:pt>
              </c:strCache>
            </c:strRef>
          </c:cat>
          <c:val>
            <c:numRef>
              <c:f>Arkusz1!$B$3:$KU$3</c:f>
              <c:numCache>
                <c:formatCode>#\ ##0.00\ "zł"</c:formatCode>
                <c:ptCount val="306"/>
                <c:pt idx="0">
                  <c:v>3.5</c:v>
                </c:pt>
                <c:pt idx="1">
                  <c:v>3.49</c:v>
                </c:pt>
                <c:pt idx="2">
                  <c:v>3.45</c:v>
                </c:pt>
                <c:pt idx="3">
                  <c:v>3.54</c:v>
                </c:pt>
                <c:pt idx="4">
                  <c:v>3.53</c:v>
                </c:pt>
                <c:pt idx="5">
                  <c:v>3.95</c:v>
                </c:pt>
                <c:pt idx="6">
                  <c:v>3.57</c:v>
                </c:pt>
                <c:pt idx="7">
                  <c:v>3.59</c:v>
                </c:pt>
                <c:pt idx="8">
                  <c:v>3.56</c:v>
                </c:pt>
                <c:pt idx="9">
                  <c:v>3.59</c:v>
                </c:pt>
                <c:pt idx="10">
                  <c:v>3.56</c:v>
                </c:pt>
                <c:pt idx="11">
                  <c:v>3.53</c:v>
                </c:pt>
                <c:pt idx="12">
                  <c:v>3.91</c:v>
                </c:pt>
                <c:pt idx="13">
                  <c:v>3.62</c:v>
                </c:pt>
                <c:pt idx="14">
                  <c:v>3.61</c:v>
                </c:pt>
                <c:pt idx="15">
                  <c:v>3.61</c:v>
                </c:pt>
                <c:pt idx="16">
                  <c:v>3.59</c:v>
                </c:pt>
                <c:pt idx="17">
                  <c:v>3.54</c:v>
                </c:pt>
                <c:pt idx="18">
                  <c:v>3.52</c:v>
                </c:pt>
                <c:pt idx="19">
                  <c:v>4.0199999999999996</c:v>
                </c:pt>
                <c:pt idx="20">
                  <c:v>3.57</c:v>
                </c:pt>
                <c:pt idx="21">
                  <c:v>3.56</c:v>
                </c:pt>
                <c:pt idx="22">
                  <c:v>3.71</c:v>
                </c:pt>
                <c:pt idx="23">
                  <c:v>3.67</c:v>
                </c:pt>
                <c:pt idx="24">
                  <c:v>3.64</c:v>
                </c:pt>
                <c:pt idx="25">
                  <c:v>3.67</c:v>
                </c:pt>
                <c:pt idx="26">
                  <c:v>4.12</c:v>
                </c:pt>
                <c:pt idx="27">
                  <c:v>3.73</c:v>
                </c:pt>
                <c:pt idx="28">
                  <c:v>3.71</c:v>
                </c:pt>
                <c:pt idx="29">
                  <c:v>3.76</c:v>
                </c:pt>
                <c:pt idx="30">
                  <c:v>3.66</c:v>
                </c:pt>
                <c:pt idx="31">
                  <c:v>3.69</c:v>
                </c:pt>
                <c:pt idx="32">
                  <c:v>3.72</c:v>
                </c:pt>
                <c:pt idx="33">
                  <c:v>4.1500000000000004</c:v>
                </c:pt>
                <c:pt idx="34">
                  <c:v>3.81</c:v>
                </c:pt>
                <c:pt idx="35">
                  <c:v>3.76</c:v>
                </c:pt>
                <c:pt idx="36">
                  <c:v>3.79</c:v>
                </c:pt>
                <c:pt idx="37">
                  <c:v>3.65</c:v>
                </c:pt>
                <c:pt idx="38">
                  <c:v>3.73</c:v>
                </c:pt>
                <c:pt idx="39">
                  <c:v>3.75</c:v>
                </c:pt>
                <c:pt idx="40">
                  <c:v>3.82</c:v>
                </c:pt>
                <c:pt idx="41">
                  <c:v>3.75</c:v>
                </c:pt>
                <c:pt idx="42">
                  <c:v>3.75</c:v>
                </c:pt>
                <c:pt idx="43">
                  <c:v>3.73</c:v>
                </c:pt>
                <c:pt idx="44">
                  <c:v>3.7</c:v>
                </c:pt>
                <c:pt idx="45">
                  <c:v>3.7</c:v>
                </c:pt>
                <c:pt idx="46">
                  <c:v>3.84</c:v>
                </c:pt>
                <c:pt idx="47">
                  <c:v>4.5199999999999996</c:v>
                </c:pt>
                <c:pt idx="48">
                  <c:v>4.5199999999999996</c:v>
                </c:pt>
                <c:pt idx="49">
                  <c:v>4.0999999999999996</c:v>
                </c:pt>
                <c:pt idx="50">
                  <c:v>4.0199999999999996</c:v>
                </c:pt>
                <c:pt idx="51">
                  <c:v>4</c:v>
                </c:pt>
                <c:pt idx="52">
                  <c:v>3.92</c:v>
                </c:pt>
                <c:pt idx="53">
                  <c:v>3.96</c:v>
                </c:pt>
                <c:pt idx="54">
                  <c:v>4.1399999999999997</c:v>
                </c:pt>
                <c:pt idx="55">
                  <c:v>4</c:v>
                </c:pt>
                <c:pt idx="56">
                  <c:v>4.1100000000000003</c:v>
                </c:pt>
                <c:pt idx="57">
                  <c:v>4.0599999999999996</c:v>
                </c:pt>
                <c:pt idx="58">
                  <c:v>4.03</c:v>
                </c:pt>
                <c:pt idx="59">
                  <c:v>3.9</c:v>
                </c:pt>
                <c:pt idx="60">
                  <c:v>3.98</c:v>
                </c:pt>
                <c:pt idx="61">
                  <c:v>4.4400000000000004</c:v>
                </c:pt>
                <c:pt idx="62">
                  <c:v>4.0199999999999996</c:v>
                </c:pt>
                <c:pt idx="63">
                  <c:v>4.57</c:v>
                </c:pt>
                <c:pt idx="64">
                  <c:v>4.16</c:v>
                </c:pt>
                <c:pt idx="65">
                  <c:v>4.08</c:v>
                </c:pt>
                <c:pt idx="66">
                  <c:v>4.05</c:v>
                </c:pt>
                <c:pt idx="67">
                  <c:v>4.08</c:v>
                </c:pt>
                <c:pt idx="68">
                  <c:v>4.5599999999999996</c:v>
                </c:pt>
                <c:pt idx="69">
                  <c:v>4.0999999999999996</c:v>
                </c:pt>
                <c:pt idx="70">
                  <c:v>4.1100000000000003</c:v>
                </c:pt>
                <c:pt idx="71">
                  <c:v>4.13</c:v>
                </c:pt>
                <c:pt idx="72">
                  <c:v>4.0599999999999996</c:v>
                </c:pt>
                <c:pt idx="73">
                  <c:v>4.04</c:v>
                </c:pt>
                <c:pt idx="74">
                  <c:v>4.04</c:v>
                </c:pt>
                <c:pt idx="75">
                  <c:v>4.67</c:v>
                </c:pt>
                <c:pt idx="76">
                  <c:v>4.13</c:v>
                </c:pt>
                <c:pt idx="77">
                  <c:v>4.07</c:v>
                </c:pt>
                <c:pt idx="78">
                  <c:v>4.12</c:v>
                </c:pt>
                <c:pt idx="79">
                  <c:v>4.07</c:v>
                </c:pt>
                <c:pt idx="80">
                  <c:v>4.03</c:v>
                </c:pt>
                <c:pt idx="81">
                  <c:v>4</c:v>
                </c:pt>
                <c:pt idx="82">
                  <c:v>4.57</c:v>
                </c:pt>
                <c:pt idx="83">
                  <c:v>4.12</c:v>
                </c:pt>
                <c:pt idx="84">
                  <c:v>4.0999999999999996</c:v>
                </c:pt>
                <c:pt idx="85">
                  <c:v>4.08</c:v>
                </c:pt>
                <c:pt idx="86">
                  <c:v>4.1399999999999997</c:v>
                </c:pt>
                <c:pt idx="87">
                  <c:v>4.03</c:v>
                </c:pt>
                <c:pt idx="88">
                  <c:v>4.04</c:v>
                </c:pt>
                <c:pt idx="89">
                  <c:v>4.6500000000000004</c:v>
                </c:pt>
                <c:pt idx="90">
                  <c:v>4.18</c:v>
                </c:pt>
                <c:pt idx="91">
                  <c:v>4.08</c:v>
                </c:pt>
                <c:pt idx="92">
                  <c:v>4.1500000000000004</c:v>
                </c:pt>
                <c:pt idx="93">
                  <c:v>4.12</c:v>
                </c:pt>
                <c:pt idx="94">
                  <c:v>4.0599999999999996</c:v>
                </c:pt>
                <c:pt idx="95">
                  <c:v>4.05</c:v>
                </c:pt>
                <c:pt idx="96">
                  <c:v>4.87</c:v>
                </c:pt>
                <c:pt idx="97">
                  <c:v>4.16</c:v>
                </c:pt>
                <c:pt idx="98">
                  <c:v>4.1500000000000004</c:v>
                </c:pt>
                <c:pt idx="99">
                  <c:v>4.12</c:v>
                </c:pt>
                <c:pt idx="100">
                  <c:v>4.1900000000000004</c:v>
                </c:pt>
                <c:pt idx="101">
                  <c:v>3.95</c:v>
                </c:pt>
                <c:pt idx="102">
                  <c:v>4.1900000000000004</c:v>
                </c:pt>
                <c:pt idx="103">
                  <c:v>4.67</c:v>
                </c:pt>
                <c:pt idx="104">
                  <c:v>4.1900000000000004</c:v>
                </c:pt>
                <c:pt idx="105">
                  <c:v>4.21</c:v>
                </c:pt>
                <c:pt idx="106">
                  <c:v>4.18</c:v>
                </c:pt>
                <c:pt idx="107">
                  <c:v>4.7699999999999996</c:v>
                </c:pt>
                <c:pt idx="108">
                  <c:v>4.16</c:v>
                </c:pt>
                <c:pt idx="109">
                  <c:v>4.21</c:v>
                </c:pt>
                <c:pt idx="110">
                  <c:v>4.6900000000000004</c:v>
                </c:pt>
                <c:pt idx="111">
                  <c:v>4.2</c:v>
                </c:pt>
                <c:pt idx="112">
                  <c:v>4.09</c:v>
                </c:pt>
                <c:pt idx="113">
                  <c:v>4.2</c:v>
                </c:pt>
                <c:pt idx="114">
                  <c:v>4.2</c:v>
                </c:pt>
                <c:pt idx="115">
                  <c:v>4.24</c:v>
                </c:pt>
                <c:pt idx="116">
                  <c:v>4.29</c:v>
                </c:pt>
                <c:pt idx="117">
                  <c:v>4.3499999999999996</c:v>
                </c:pt>
                <c:pt idx="118">
                  <c:v>4.3</c:v>
                </c:pt>
                <c:pt idx="119">
                  <c:v>4.25</c:v>
                </c:pt>
                <c:pt idx="120">
                  <c:v>4.21</c:v>
                </c:pt>
                <c:pt idx="121">
                  <c:v>4.2</c:v>
                </c:pt>
                <c:pt idx="122">
                  <c:v>4.29</c:v>
                </c:pt>
                <c:pt idx="123">
                  <c:v>4.3600000000000003</c:v>
                </c:pt>
                <c:pt idx="124">
                  <c:v>4.82</c:v>
                </c:pt>
                <c:pt idx="125">
                  <c:v>4.41</c:v>
                </c:pt>
                <c:pt idx="126">
                  <c:v>4.4000000000000004</c:v>
                </c:pt>
                <c:pt idx="127">
                  <c:v>4.41</c:v>
                </c:pt>
                <c:pt idx="128">
                  <c:v>4.3499999999999996</c:v>
                </c:pt>
                <c:pt idx="129">
                  <c:v>4.41</c:v>
                </c:pt>
                <c:pt idx="130">
                  <c:v>4.3899999999999997</c:v>
                </c:pt>
                <c:pt idx="131">
                  <c:v>4.79</c:v>
                </c:pt>
                <c:pt idx="132">
                  <c:v>4.43</c:v>
                </c:pt>
                <c:pt idx="133">
                  <c:v>4.47</c:v>
                </c:pt>
                <c:pt idx="134">
                  <c:v>4.49</c:v>
                </c:pt>
                <c:pt idx="135">
                  <c:v>4.49</c:v>
                </c:pt>
                <c:pt idx="136">
                  <c:v>4.5199999999999996</c:v>
                </c:pt>
                <c:pt idx="137">
                  <c:v>4.62</c:v>
                </c:pt>
                <c:pt idx="138">
                  <c:v>4.93</c:v>
                </c:pt>
                <c:pt idx="139">
                  <c:v>4.68</c:v>
                </c:pt>
                <c:pt idx="140">
                  <c:v>4.82</c:v>
                </c:pt>
                <c:pt idx="141">
                  <c:v>5.12</c:v>
                </c:pt>
                <c:pt idx="142">
                  <c:v>5.27</c:v>
                </c:pt>
                <c:pt idx="143">
                  <c:v>5.39</c:v>
                </c:pt>
                <c:pt idx="144">
                  <c:v>5.76</c:v>
                </c:pt>
                <c:pt idx="145">
                  <c:v>6.13</c:v>
                </c:pt>
                <c:pt idx="146">
                  <c:v>5.73</c:v>
                </c:pt>
                <c:pt idx="147">
                  <c:v>5.81</c:v>
                </c:pt>
                <c:pt idx="148">
                  <c:v>5.87</c:v>
                </c:pt>
                <c:pt idx="149">
                  <c:v>5.94</c:v>
                </c:pt>
                <c:pt idx="150">
                  <c:v>6.06</c:v>
                </c:pt>
                <c:pt idx="151">
                  <c:v>6.15</c:v>
                </c:pt>
                <c:pt idx="152">
                  <c:v>6.54</c:v>
                </c:pt>
                <c:pt idx="153">
                  <c:v>6.17</c:v>
                </c:pt>
                <c:pt idx="154">
                  <c:v>6.15</c:v>
                </c:pt>
                <c:pt idx="155">
                  <c:v>6.11</c:v>
                </c:pt>
                <c:pt idx="156">
                  <c:v>6.11</c:v>
                </c:pt>
                <c:pt idx="157">
                  <c:v>6.13</c:v>
                </c:pt>
                <c:pt idx="158">
                  <c:v>6.09</c:v>
                </c:pt>
                <c:pt idx="159">
                  <c:v>6.66</c:v>
                </c:pt>
                <c:pt idx="160">
                  <c:v>6.26</c:v>
                </c:pt>
                <c:pt idx="161">
                  <c:v>6.18</c:v>
                </c:pt>
                <c:pt idx="162">
                  <c:v>6.16</c:v>
                </c:pt>
                <c:pt idx="163">
                  <c:v>6.06</c:v>
                </c:pt>
                <c:pt idx="164">
                  <c:v>5.97</c:v>
                </c:pt>
                <c:pt idx="165">
                  <c:v>6.05</c:v>
                </c:pt>
                <c:pt idx="166">
                  <c:v>6.79</c:v>
                </c:pt>
                <c:pt idx="167">
                  <c:v>6.71</c:v>
                </c:pt>
                <c:pt idx="168">
                  <c:v>6.06</c:v>
                </c:pt>
                <c:pt idx="169">
                  <c:v>6.08</c:v>
                </c:pt>
                <c:pt idx="170">
                  <c:v>6.1</c:v>
                </c:pt>
                <c:pt idx="171">
                  <c:v>6.02</c:v>
                </c:pt>
                <c:pt idx="172">
                  <c:v>5.96</c:v>
                </c:pt>
                <c:pt idx="173">
                  <c:v>6.53</c:v>
                </c:pt>
                <c:pt idx="174">
                  <c:v>6.1</c:v>
                </c:pt>
                <c:pt idx="175">
                  <c:v>6.02</c:v>
                </c:pt>
                <c:pt idx="176">
                  <c:v>6.08</c:v>
                </c:pt>
                <c:pt idx="177">
                  <c:v>6.07</c:v>
                </c:pt>
                <c:pt idx="178">
                  <c:v>6.02</c:v>
                </c:pt>
                <c:pt idx="179">
                  <c:v>6.03</c:v>
                </c:pt>
                <c:pt idx="180">
                  <c:v>6.1</c:v>
                </c:pt>
                <c:pt idx="181">
                  <c:v>6.02</c:v>
                </c:pt>
                <c:pt idx="182">
                  <c:v>6.02</c:v>
                </c:pt>
                <c:pt idx="183">
                  <c:v>6.01</c:v>
                </c:pt>
                <c:pt idx="184">
                  <c:v>5.84</c:v>
                </c:pt>
                <c:pt idx="185">
                  <c:v>5.85</c:v>
                </c:pt>
                <c:pt idx="186">
                  <c:v>5.86</c:v>
                </c:pt>
                <c:pt idx="187">
                  <c:v>6.56</c:v>
                </c:pt>
                <c:pt idx="188">
                  <c:v>6.08</c:v>
                </c:pt>
                <c:pt idx="189">
                  <c:v>6.01</c:v>
                </c:pt>
                <c:pt idx="190">
                  <c:v>6</c:v>
                </c:pt>
                <c:pt idx="191">
                  <c:v>5.92</c:v>
                </c:pt>
                <c:pt idx="192">
                  <c:v>5.83</c:v>
                </c:pt>
                <c:pt idx="193">
                  <c:v>5.89</c:v>
                </c:pt>
                <c:pt idx="194">
                  <c:v>6.43</c:v>
                </c:pt>
                <c:pt idx="195">
                  <c:v>5.97</c:v>
                </c:pt>
                <c:pt idx="196">
                  <c:v>6.03</c:v>
                </c:pt>
                <c:pt idx="197">
                  <c:v>6</c:v>
                </c:pt>
                <c:pt idx="198">
                  <c:v>5.77</c:v>
                </c:pt>
                <c:pt idx="199">
                  <c:v>5.93</c:v>
                </c:pt>
                <c:pt idx="200">
                  <c:v>5.8</c:v>
                </c:pt>
                <c:pt idx="201">
                  <c:v>6.41</c:v>
                </c:pt>
                <c:pt idx="202">
                  <c:v>6.01</c:v>
                </c:pt>
                <c:pt idx="203">
                  <c:v>6.02</c:v>
                </c:pt>
                <c:pt idx="204">
                  <c:v>6.02</c:v>
                </c:pt>
                <c:pt idx="205">
                  <c:v>6</c:v>
                </c:pt>
                <c:pt idx="206">
                  <c:v>5.93</c:v>
                </c:pt>
                <c:pt idx="207">
                  <c:v>5.9</c:v>
                </c:pt>
                <c:pt idx="208">
                  <c:v>6.75</c:v>
                </c:pt>
                <c:pt idx="209">
                  <c:v>6.04</c:v>
                </c:pt>
                <c:pt idx="210">
                  <c:v>6.01</c:v>
                </c:pt>
                <c:pt idx="211">
                  <c:v>5.96</c:v>
                </c:pt>
                <c:pt idx="212">
                  <c:v>5.95</c:v>
                </c:pt>
                <c:pt idx="213">
                  <c:v>5.5</c:v>
                </c:pt>
                <c:pt idx="214">
                  <c:v>5.83</c:v>
                </c:pt>
                <c:pt idx="215">
                  <c:v>6.5</c:v>
                </c:pt>
                <c:pt idx="216">
                  <c:v>5.89</c:v>
                </c:pt>
                <c:pt idx="217">
                  <c:v>5.95</c:v>
                </c:pt>
                <c:pt idx="218">
                  <c:v>6.08</c:v>
                </c:pt>
                <c:pt idx="219">
                  <c:v>6.03</c:v>
                </c:pt>
                <c:pt idx="220">
                  <c:v>5.94</c:v>
                </c:pt>
                <c:pt idx="221">
                  <c:v>5.96</c:v>
                </c:pt>
                <c:pt idx="222">
                  <c:v>6.54</c:v>
                </c:pt>
                <c:pt idx="223">
                  <c:v>6.04</c:v>
                </c:pt>
                <c:pt idx="224">
                  <c:v>6.05</c:v>
                </c:pt>
                <c:pt idx="225">
                  <c:v>6.13</c:v>
                </c:pt>
                <c:pt idx="226">
                  <c:v>6.01</c:v>
                </c:pt>
                <c:pt idx="227">
                  <c:v>6</c:v>
                </c:pt>
                <c:pt idx="228">
                  <c:v>5.96</c:v>
                </c:pt>
                <c:pt idx="229">
                  <c:v>6.65</c:v>
                </c:pt>
                <c:pt idx="230">
                  <c:v>6.06</c:v>
                </c:pt>
                <c:pt idx="231">
                  <c:v>6.28</c:v>
                </c:pt>
                <c:pt idx="232">
                  <c:v>6.17</c:v>
                </c:pt>
                <c:pt idx="233">
                  <c:v>6.09</c:v>
                </c:pt>
                <c:pt idx="234">
                  <c:v>6.07</c:v>
                </c:pt>
                <c:pt idx="235">
                  <c:v>5.15</c:v>
                </c:pt>
                <c:pt idx="236">
                  <c:v>6.8</c:v>
                </c:pt>
                <c:pt idx="237">
                  <c:v>6.21</c:v>
                </c:pt>
                <c:pt idx="238">
                  <c:v>6.11</c:v>
                </c:pt>
                <c:pt idx="239">
                  <c:v>6.23</c:v>
                </c:pt>
                <c:pt idx="240">
                  <c:v>6.07</c:v>
                </c:pt>
                <c:pt idx="241">
                  <c:v>5.94</c:v>
                </c:pt>
                <c:pt idx="242">
                  <c:v>5.45</c:v>
                </c:pt>
                <c:pt idx="243">
                  <c:v>6.58</c:v>
                </c:pt>
                <c:pt idx="244">
                  <c:v>5.74</c:v>
                </c:pt>
                <c:pt idx="245">
                  <c:v>7.12</c:v>
                </c:pt>
                <c:pt idx="246">
                  <c:v>6.31</c:v>
                </c:pt>
                <c:pt idx="247">
                  <c:v>6.23</c:v>
                </c:pt>
                <c:pt idx="248">
                  <c:v>6.1</c:v>
                </c:pt>
                <c:pt idx="249">
                  <c:v>6.04</c:v>
                </c:pt>
                <c:pt idx="250">
                  <c:v>6.85</c:v>
                </c:pt>
                <c:pt idx="251">
                  <c:v>6.22</c:v>
                </c:pt>
                <c:pt idx="252">
                  <c:v>6.3</c:v>
                </c:pt>
                <c:pt idx="253">
                  <c:v>6.07</c:v>
                </c:pt>
                <c:pt idx="254">
                  <c:v>5.91</c:v>
                </c:pt>
                <c:pt idx="255">
                  <c:v>6.91</c:v>
                </c:pt>
                <c:pt idx="256">
                  <c:v>6.09</c:v>
                </c:pt>
                <c:pt idx="257">
                  <c:v>6.88</c:v>
                </c:pt>
                <c:pt idx="258">
                  <c:v>6.11</c:v>
                </c:pt>
                <c:pt idx="259">
                  <c:v>6.25</c:v>
                </c:pt>
                <c:pt idx="260">
                  <c:v>6.29</c:v>
                </c:pt>
                <c:pt idx="261">
                  <c:v>6.15</c:v>
                </c:pt>
                <c:pt idx="262">
                  <c:v>6.1</c:v>
                </c:pt>
                <c:pt idx="263">
                  <c:v>6.07</c:v>
                </c:pt>
                <c:pt idx="264">
                  <c:v>6.89</c:v>
                </c:pt>
                <c:pt idx="265">
                  <c:v>6.23</c:v>
                </c:pt>
                <c:pt idx="266">
                  <c:v>6.2</c:v>
                </c:pt>
                <c:pt idx="267">
                  <c:v>6.09</c:v>
                </c:pt>
                <c:pt idx="268">
                  <c:v>6.13</c:v>
                </c:pt>
                <c:pt idx="269">
                  <c:v>6.05</c:v>
                </c:pt>
                <c:pt idx="270">
                  <c:v>6.08</c:v>
                </c:pt>
                <c:pt idx="271">
                  <c:v>6.75</c:v>
                </c:pt>
                <c:pt idx="272">
                  <c:v>6.1</c:v>
                </c:pt>
                <c:pt idx="273">
                  <c:v>6.09</c:v>
                </c:pt>
                <c:pt idx="274">
                  <c:v>6.2</c:v>
                </c:pt>
                <c:pt idx="275">
                  <c:v>6.04</c:v>
                </c:pt>
                <c:pt idx="276">
                  <c:v>5.82</c:v>
                </c:pt>
                <c:pt idx="277">
                  <c:v>5.83</c:v>
                </c:pt>
                <c:pt idx="278">
                  <c:v>6.57</c:v>
                </c:pt>
                <c:pt idx="279">
                  <c:v>6.07</c:v>
                </c:pt>
                <c:pt idx="280">
                  <c:v>5.99</c:v>
                </c:pt>
                <c:pt idx="281">
                  <c:v>6.03</c:v>
                </c:pt>
                <c:pt idx="282">
                  <c:v>5.97</c:v>
                </c:pt>
                <c:pt idx="283">
                  <c:v>5.15</c:v>
                </c:pt>
                <c:pt idx="284">
                  <c:v>5.89</c:v>
                </c:pt>
                <c:pt idx="285">
                  <c:v>5.94</c:v>
                </c:pt>
                <c:pt idx="286">
                  <c:v>5.93</c:v>
                </c:pt>
                <c:pt idx="287">
                  <c:v>5.93</c:v>
                </c:pt>
                <c:pt idx="288">
                  <c:v>5.91</c:v>
                </c:pt>
                <c:pt idx="289">
                  <c:v>5.58</c:v>
                </c:pt>
                <c:pt idx="290">
                  <c:v>5.69</c:v>
                </c:pt>
                <c:pt idx="291">
                  <c:v>5.72</c:v>
                </c:pt>
                <c:pt idx="292">
                  <c:v>5.85</c:v>
                </c:pt>
                <c:pt idx="293">
                  <c:v>5.86</c:v>
                </c:pt>
                <c:pt idx="294">
                  <c:v>5.83</c:v>
                </c:pt>
                <c:pt idx="295">
                  <c:v>5.81</c:v>
                </c:pt>
                <c:pt idx="296">
                  <c:v>5.79</c:v>
                </c:pt>
                <c:pt idx="297">
                  <c:v>5.78</c:v>
                </c:pt>
                <c:pt idx="298">
                  <c:v>6.14</c:v>
                </c:pt>
                <c:pt idx="299">
                  <c:v>7.95</c:v>
                </c:pt>
                <c:pt idx="300">
                  <c:v>7.43</c:v>
                </c:pt>
                <c:pt idx="301">
                  <c:v>6.5</c:v>
                </c:pt>
                <c:pt idx="302">
                  <c:v>6.35</c:v>
                </c:pt>
                <c:pt idx="303">
                  <c:v>6.28</c:v>
                </c:pt>
                <c:pt idx="304">
                  <c:v>6.23</c:v>
                </c:pt>
                <c:pt idx="305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E89-47E7-8577-17E11EC53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07392"/>
        <c:axId val="1484123040"/>
      </c:lineChart>
      <c:catAx>
        <c:axId val="13954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548672"/>
        <c:crosses val="autoZero"/>
        <c:auto val="1"/>
        <c:lblAlgn val="ctr"/>
        <c:lblOffset val="100"/>
        <c:noMultiLvlLbl val="0"/>
      </c:catAx>
      <c:valAx>
        <c:axId val="139548672"/>
        <c:scaling>
          <c:orientation val="minMax"/>
          <c:min val="8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4659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1484123040"/>
        <c:scaling>
          <c:orientation val="minMax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407392"/>
        <c:crosses val="max"/>
        <c:crossBetween val="between"/>
      </c:valAx>
      <c:catAx>
        <c:axId val="22340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123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27452938674831"/>
          <c:y val="0.54719470304176832"/>
          <c:w val="0.35871667533697776"/>
          <c:h val="0.10459741601307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50000"/>
                </a:schemeClr>
              </a:solidFill>
              <a:latin typeface="Montserrat Semi-Bold" panose="020B060402020202020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17277164091005E-4"/>
          <c:y val="0.20456198092336708"/>
          <c:w val="0.98360589435218093"/>
          <c:h val="0.6839850125122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51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E4-47AA-8F77-889DBC7B27AB}"/>
              </c:ext>
            </c:extLst>
          </c:dPt>
          <c:dPt>
            <c:idx val="1"/>
            <c:invertIfNegative val="0"/>
            <c:bubble3D val="0"/>
            <c:spPr>
              <a:solidFill>
                <a:srgbClr val="F1C1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E4-47AA-8F77-889DBC7B27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214E3B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Sklepy Małoformatowe do 300m2</c:v>
                </c:pt>
                <c:pt idx="1">
                  <c:v>Supermarkety 301-2500m2</c:v>
                </c:pt>
              </c:strCache>
            </c:strRef>
          </c:cat>
          <c:val>
            <c:numRef>
              <c:f>Arkusz1!$B$2:$B$3</c:f>
              <c:numCache>
                <c:formatCode>0.0</c:formatCode>
                <c:ptCount val="2"/>
                <c:pt idx="0">
                  <c:v>4.2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4-47AA-8F77-889DBC7B27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69135904"/>
        <c:axId val="1669129664"/>
      </c:barChart>
      <c:valAx>
        <c:axId val="16691296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69135904"/>
        <c:crosses val="autoZero"/>
        <c:crossBetween val="between"/>
      </c:valAx>
      <c:catAx>
        <c:axId val="16691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-Bold" panose="020B0604020202020204" charset="-18"/>
                <a:ea typeface="+mn-ea"/>
                <a:cs typeface="+mn-cs"/>
              </a:defRPr>
            </a:pPr>
            <a:endParaRPr lang="pl-PL"/>
          </a:p>
        </c:txPr>
        <c:crossAx val="166912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671750618838169"/>
          <c:y val="3.2603328856525012E-2"/>
          <c:w val="0.45397372037622125"/>
          <c:h val="0.9598144531928162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[pp] dynamika udziałów w liczbie opakowań kategorii MAT 02'23 vs YA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32-4317-91D4-85679C7312D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32-4317-91D4-85679C7312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32-4317-91D4-85679C7312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32-4317-91D4-85679C7312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5"/>
                <c:pt idx="0">
                  <c:v>DANIA GOTOWE MĄCZNE CHŁODZONE</c:v>
                </c:pt>
                <c:pt idx="1">
                  <c:v>MYDŁA W PŁYNIE</c:v>
                </c:pt>
                <c:pt idx="2">
                  <c:v>KARMA DLA PSÓW MOKRA</c:v>
                </c:pt>
                <c:pt idx="3">
                  <c:v>ZUPY MOKRE</c:v>
                </c:pt>
                <c:pt idx="4">
                  <c:v>OLEJ</c:v>
                </c:pt>
                <c:pt idx="5">
                  <c:v>MASŁO</c:v>
                </c:pt>
                <c:pt idx="6">
                  <c:v>KARMA DLA PSÓW SUCHA</c:v>
                </c:pt>
                <c:pt idx="7">
                  <c:v>RYŻ</c:v>
                </c:pt>
                <c:pt idx="8">
                  <c:v>MĄKI PSZENNE I ŻYTNIE</c:v>
                </c:pt>
                <c:pt idx="9">
                  <c:v>MLEKO</c:v>
                </c:pt>
                <c:pt idx="10">
                  <c:v>ŚR. DO MYCIA SZYB</c:v>
                </c:pt>
                <c:pt idx="11">
                  <c:v>MROŻONE WARZYWA, OWOCE</c:v>
                </c:pt>
                <c:pt idx="12">
                  <c:v>PRZETWORY WARZYWNE</c:v>
                </c:pt>
                <c:pt idx="13">
                  <c:v>MARGARYNA</c:v>
                </c:pt>
                <c:pt idx="14">
                  <c:v>MIX MAŚLANY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5"/>
                <c:pt idx="0">
                  <c:v>5.5810899157463751</c:v>
                </c:pt>
                <c:pt idx="1">
                  <c:v>4.9386469522728014</c:v>
                </c:pt>
                <c:pt idx="2">
                  <c:v>4.6747284274243519</c:v>
                </c:pt>
                <c:pt idx="3">
                  <c:v>4.072867292072762</c:v>
                </c:pt>
                <c:pt idx="4">
                  <c:v>3.5395786084997329</c:v>
                </c:pt>
                <c:pt idx="5">
                  <c:v>3.182524724942315</c:v>
                </c:pt>
                <c:pt idx="6">
                  <c:v>2.9679281736241236</c:v>
                </c:pt>
                <c:pt idx="7">
                  <c:v>2.3882085669752029</c:v>
                </c:pt>
                <c:pt idx="8">
                  <c:v>2.1933973558103226</c:v>
                </c:pt>
                <c:pt idx="9">
                  <c:v>2.0370298161472773</c:v>
                </c:pt>
                <c:pt idx="10">
                  <c:v>1.6857544241001472</c:v>
                </c:pt>
                <c:pt idx="11">
                  <c:v>1.4196385598379115</c:v>
                </c:pt>
                <c:pt idx="12">
                  <c:v>1.3160400817828342</c:v>
                </c:pt>
                <c:pt idx="13">
                  <c:v>1.2148676778961851</c:v>
                </c:pt>
                <c:pt idx="14">
                  <c:v>0.93304562108431977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2-4317-91D4-85679C731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135904"/>
        <c:axId val="1669129664"/>
      </c:barChart>
      <c:valAx>
        <c:axId val="1669129664"/>
        <c:scaling>
          <c:orientation val="minMax"/>
          <c:max val="10"/>
        </c:scaling>
        <c:delete val="1"/>
        <c:axPos val="t"/>
        <c:numFmt formatCode="0.0" sourceLinked="1"/>
        <c:majorTickMark val="out"/>
        <c:minorTickMark val="none"/>
        <c:tickLblPos val="nextTo"/>
        <c:crossAx val="1669135904"/>
        <c:crosses val="autoZero"/>
        <c:crossBetween val="between"/>
      </c:valAx>
      <c:catAx>
        <c:axId val="1669135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912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671750618838169"/>
          <c:y val="3.2603328856525012E-2"/>
          <c:w val="0.45397372037622125"/>
          <c:h val="0.9598144531928162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[pp] dynamika udziałów w liczbie opakowań kategorii MAT 02'23 vs YA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29-4E66-8ED1-4DCE28549E5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29-4E66-8ED1-4DCE28549E5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29-4E66-8ED1-4DCE28549E5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29-4E66-8ED1-4DCE28549E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MASŁO</c:v>
                </c:pt>
                <c:pt idx="1">
                  <c:v>PRZETWORY OWOCOWE</c:v>
                </c:pt>
                <c:pt idx="2">
                  <c:v>KAWA ROZPUSZCZALNA</c:v>
                </c:pt>
                <c:pt idx="3">
                  <c:v>MROŻONE WARZYWA, OWOCE</c:v>
                </c:pt>
                <c:pt idx="4">
                  <c:v>ŻELE POD PRYSZNIC</c:v>
                </c:pt>
                <c:pt idx="5">
                  <c:v>PRZEKĄSKI MIĘSNE</c:v>
                </c:pt>
                <c:pt idx="6">
                  <c:v>SOKI, NEKTARY, NAPOJE NIEGAZOWANE</c:v>
                </c:pt>
                <c:pt idx="7">
                  <c:v>KARMA DLA PSÓW SUCHA</c:v>
                </c:pt>
                <c:pt idx="8">
                  <c:v>KARMA DLA PSÓW MOKRA</c:v>
                </c:pt>
                <c:pt idx="9">
                  <c:v>RYŻ</c:v>
                </c:pt>
                <c:pt idx="10">
                  <c:v>JOGURTY NATURALNE</c:v>
                </c:pt>
                <c:pt idx="11">
                  <c:v>PRZETWORY RYBNE</c:v>
                </c:pt>
                <c:pt idx="12">
                  <c:v>KONSERWY MIĘSNE</c:v>
                </c:pt>
                <c:pt idx="13">
                  <c:v>PRZETWORY WARZYWNE</c:v>
                </c:pt>
                <c:pt idx="14">
                  <c:v>SERKI WIEJSKIE</c:v>
                </c:pt>
                <c:pt idx="15">
                  <c:v>MĄKI PSZENNE I ŻYTNIE</c:v>
                </c:pt>
              </c:strCache>
            </c:strRef>
          </c:cat>
          <c:val>
            <c:numRef>
              <c:f>Arkusz1!$B$2:$B$17</c:f>
              <c:numCache>
                <c:formatCode>0.0</c:formatCode>
                <c:ptCount val="16"/>
                <c:pt idx="0">
                  <c:v>8.3000000000000007</c:v>
                </c:pt>
                <c:pt idx="1">
                  <c:v>7.8</c:v>
                </c:pt>
                <c:pt idx="2">
                  <c:v>6.7</c:v>
                </c:pt>
                <c:pt idx="3">
                  <c:v>5.0999999999999996</c:v>
                </c:pt>
                <c:pt idx="4">
                  <c:v>4.3</c:v>
                </c:pt>
                <c:pt idx="5">
                  <c:v>3.5</c:v>
                </c:pt>
                <c:pt idx="6">
                  <c:v>3.3</c:v>
                </c:pt>
                <c:pt idx="7">
                  <c:v>3</c:v>
                </c:pt>
                <c:pt idx="8">
                  <c:v>2.9</c:v>
                </c:pt>
                <c:pt idx="9">
                  <c:v>2.8</c:v>
                </c:pt>
                <c:pt idx="10">
                  <c:v>2.7</c:v>
                </c:pt>
                <c:pt idx="11">
                  <c:v>2.6</c:v>
                </c:pt>
                <c:pt idx="12">
                  <c:v>2.2999999999999998</c:v>
                </c:pt>
                <c:pt idx="13">
                  <c:v>2.1</c:v>
                </c:pt>
                <c:pt idx="14">
                  <c:v>2.1</c:v>
                </c:pt>
                <c:pt idx="15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9-4E66-8ED1-4DCE28549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135904"/>
        <c:axId val="1669129664"/>
      </c:barChart>
      <c:valAx>
        <c:axId val="1669129664"/>
        <c:scaling>
          <c:orientation val="minMax"/>
          <c:max val="12"/>
        </c:scaling>
        <c:delete val="1"/>
        <c:axPos val="t"/>
        <c:numFmt formatCode="0.0" sourceLinked="1"/>
        <c:majorTickMark val="out"/>
        <c:minorTickMark val="none"/>
        <c:tickLblPos val="nextTo"/>
        <c:crossAx val="1669135904"/>
        <c:crosses val="autoZero"/>
        <c:crossBetween val="between"/>
      </c:valAx>
      <c:catAx>
        <c:axId val="1669135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912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4341892279159E-2"/>
          <c:y val="8.3513864606775137E-2"/>
          <c:w val="0.97549131621544172"/>
          <c:h val="0.77919605460613683"/>
        </c:manualLayout>
      </c:layout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Sklepy Małoformatowe do 300m2</c:v>
                </c:pt>
              </c:strCache>
            </c:strRef>
          </c:tx>
          <c:spPr>
            <a:ln w="12700" cap="rnd">
              <a:solidFill>
                <a:srgbClr val="27513B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214E3B"/>
              </a:solidFill>
              <a:ln w="12700">
                <a:solidFill>
                  <a:srgbClr val="27513B"/>
                </a:solidFill>
              </a:ln>
              <a:effectLst/>
            </c:spPr>
          </c:marker>
          <c:dLbls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4-4AA7-988A-21E85F243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Arkusz1!$B$1:$AA$1</c:f>
              <c:strCache>
                <c:ptCount val="26"/>
                <c:pt idx="0">
                  <c:v>01-21</c:v>
                </c:pt>
                <c:pt idx="1">
                  <c:v>02-21</c:v>
                </c:pt>
                <c:pt idx="2">
                  <c:v>03-21</c:v>
                </c:pt>
                <c:pt idx="3">
                  <c:v>04-21</c:v>
                </c:pt>
                <c:pt idx="4">
                  <c:v>05-21</c:v>
                </c:pt>
                <c:pt idx="5">
                  <c:v>06-21</c:v>
                </c:pt>
                <c:pt idx="6">
                  <c:v>07-21</c:v>
                </c:pt>
                <c:pt idx="7">
                  <c:v>08-21</c:v>
                </c:pt>
                <c:pt idx="8">
                  <c:v>09-21</c:v>
                </c:pt>
                <c:pt idx="9">
                  <c:v>10-21</c:v>
                </c:pt>
                <c:pt idx="10">
                  <c:v>11-21</c:v>
                </c:pt>
                <c:pt idx="11">
                  <c:v>12-21</c:v>
                </c:pt>
                <c:pt idx="12">
                  <c:v>01-22</c:v>
                </c:pt>
                <c:pt idx="13">
                  <c:v>02-22</c:v>
                </c:pt>
                <c:pt idx="14">
                  <c:v>03-22</c:v>
                </c:pt>
                <c:pt idx="15">
                  <c:v>04-22</c:v>
                </c:pt>
                <c:pt idx="16">
                  <c:v>05-22</c:v>
                </c:pt>
                <c:pt idx="17">
                  <c:v>06-22</c:v>
                </c:pt>
                <c:pt idx="18">
                  <c:v>07-22</c:v>
                </c:pt>
                <c:pt idx="19">
                  <c:v>08-22</c:v>
                </c:pt>
                <c:pt idx="20">
                  <c:v>09-22</c:v>
                </c:pt>
                <c:pt idx="21">
                  <c:v>10-22</c:v>
                </c:pt>
                <c:pt idx="22">
                  <c:v>11-22</c:v>
                </c:pt>
                <c:pt idx="23">
                  <c:v>12-22</c:v>
                </c:pt>
                <c:pt idx="24">
                  <c:v>01-23</c:v>
                </c:pt>
                <c:pt idx="25">
                  <c:v>02-23</c:v>
                </c:pt>
              </c:strCache>
            </c:strRef>
          </c:cat>
          <c:val>
            <c:numRef>
              <c:f>Arkusz1!$B$2:$AA$2</c:f>
              <c:numCache>
                <c:formatCode>0.0%</c:formatCode>
                <c:ptCount val="26"/>
                <c:pt idx="0">
                  <c:v>3.8262452376491396E-2</c:v>
                </c:pt>
                <c:pt idx="1">
                  <c:v>3.7048445978372868E-2</c:v>
                </c:pt>
                <c:pt idx="2">
                  <c:v>2.8162843839213414E-2</c:v>
                </c:pt>
                <c:pt idx="3">
                  <c:v>2.528992897256277E-2</c:v>
                </c:pt>
                <c:pt idx="4">
                  <c:v>2.7886617071172903E-2</c:v>
                </c:pt>
                <c:pt idx="5">
                  <c:v>2.722722121486143E-2</c:v>
                </c:pt>
                <c:pt idx="6">
                  <c:v>2.8712615789129092E-2</c:v>
                </c:pt>
                <c:pt idx="7">
                  <c:v>2.6704776743865954E-2</c:v>
                </c:pt>
                <c:pt idx="8">
                  <c:v>2.3930675749532115E-2</c:v>
                </c:pt>
                <c:pt idx="9">
                  <c:v>2.8894638355253743E-2</c:v>
                </c:pt>
                <c:pt idx="10">
                  <c:v>4.0152141959247656E-2</c:v>
                </c:pt>
                <c:pt idx="11">
                  <c:v>4.9963832014408682E-2</c:v>
                </c:pt>
                <c:pt idx="12">
                  <c:v>5.5278058888426296E-2</c:v>
                </c:pt>
                <c:pt idx="13">
                  <c:v>5.1604511217774762E-2</c:v>
                </c:pt>
                <c:pt idx="14">
                  <c:v>6.2178278804709386E-2</c:v>
                </c:pt>
                <c:pt idx="15">
                  <c:v>7.1473669877472057E-2</c:v>
                </c:pt>
                <c:pt idx="16">
                  <c:v>7.9353147521110001E-2</c:v>
                </c:pt>
                <c:pt idx="17">
                  <c:v>8.7177323134034701E-2</c:v>
                </c:pt>
                <c:pt idx="18">
                  <c:v>9.856856069397546E-2</c:v>
                </c:pt>
                <c:pt idx="19">
                  <c:v>0.11454047038328441</c:v>
                </c:pt>
                <c:pt idx="20">
                  <c:v>0.1286060462991363</c:v>
                </c:pt>
                <c:pt idx="21">
                  <c:v>0.14412772655179085</c:v>
                </c:pt>
                <c:pt idx="22">
                  <c:v>0.1453669477516395</c:v>
                </c:pt>
                <c:pt idx="23">
                  <c:v>0.14448421821708912</c:v>
                </c:pt>
                <c:pt idx="24">
                  <c:v>0.1464114054558554</c:v>
                </c:pt>
                <c:pt idx="25">
                  <c:v>0.15572739852348572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3D4-4AA7-988A-21E85F243402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Supermarkety 301-2500m2</c:v>
                </c:pt>
              </c:strCache>
            </c:strRef>
          </c:tx>
          <c:spPr>
            <a:ln w="12700" cap="rnd">
              <a:solidFill>
                <a:srgbClr val="F1C157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ABF3C"/>
              </a:solidFill>
              <a:ln w="12700">
                <a:solidFill>
                  <a:srgbClr val="F1C157"/>
                </a:solidFill>
              </a:ln>
              <a:effectLst/>
            </c:spPr>
          </c:marker>
          <c:dLbls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4-4AA7-988A-21E85F243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Arkusz1!$B$1:$AA$1</c:f>
              <c:strCache>
                <c:ptCount val="26"/>
                <c:pt idx="0">
                  <c:v>01-21</c:v>
                </c:pt>
                <c:pt idx="1">
                  <c:v>02-21</c:v>
                </c:pt>
                <c:pt idx="2">
                  <c:v>03-21</c:v>
                </c:pt>
                <c:pt idx="3">
                  <c:v>04-21</c:v>
                </c:pt>
                <c:pt idx="4">
                  <c:v>05-21</c:v>
                </c:pt>
                <c:pt idx="5">
                  <c:v>06-21</c:v>
                </c:pt>
                <c:pt idx="6">
                  <c:v>07-21</c:v>
                </c:pt>
                <c:pt idx="7">
                  <c:v>08-21</c:v>
                </c:pt>
                <c:pt idx="8">
                  <c:v>09-21</c:v>
                </c:pt>
                <c:pt idx="9">
                  <c:v>10-21</c:v>
                </c:pt>
                <c:pt idx="10">
                  <c:v>11-21</c:v>
                </c:pt>
                <c:pt idx="11">
                  <c:v>12-21</c:v>
                </c:pt>
                <c:pt idx="12">
                  <c:v>01-22</c:v>
                </c:pt>
                <c:pt idx="13">
                  <c:v>02-22</c:v>
                </c:pt>
                <c:pt idx="14">
                  <c:v>03-22</c:v>
                </c:pt>
                <c:pt idx="15">
                  <c:v>04-22</c:v>
                </c:pt>
                <c:pt idx="16">
                  <c:v>05-22</c:v>
                </c:pt>
                <c:pt idx="17">
                  <c:v>06-22</c:v>
                </c:pt>
                <c:pt idx="18">
                  <c:v>07-22</c:v>
                </c:pt>
                <c:pt idx="19">
                  <c:v>08-22</c:v>
                </c:pt>
                <c:pt idx="20">
                  <c:v>09-22</c:v>
                </c:pt>
                <c:pt idx="21">
                  <c:v>10-22</c:v>
                </c:pt>
                <c:pt idx="22">
                  <c:v>11-22</c:v>
                </c:pt>
                <c:pt idx="23">
                  <c:v>12-22</c:v>
                </c:pt>
                <c:pt idx="24">
                  <c:v>01-23</c:v>
                </c:pt>
                <c:pt idx="25">
                  <c:v>02-23</c:v>
                </c:pt>
              </c:strCache>
            </c:strRef>
          </c:cat>
          <c:val>
            <c:numRef>
              <c:f>Arkusz1!$B$3:$AA$3</c:f>
              <c:numCache>
                <c:formatCode>0.0%</c:formatCode>
                <c:ptCount val="26"/>
                <c:pt idx="0">
                  <c:v>2.0034688710753645E-2</c:v>
                </c:pt>
                <c:pt idx="1">
                  <c:v>1.8447207353831319E-2</c:v>
                </c:pt>
                <c:pt idx="2">
                  <c:v>3.5477643385375401E-3</c:v>
                </c:pt>
                <c:pt idx="3">
                  <c:v>4.6528187132437449E-3</c:v>
                </c:pt>
                <c:pt idx="4">
                  <c:v>9.9695551024228113E-3</c:v>
                </c:pt>
                <c:pt idx="5">
                  <c:v>1.2600927716713617E-2</c:v>
                </c:pt>
                <c:pt idx="6">
                  <c:v>1.8402299881648876E-2</c:v>
                </c:pt>
                <c:pt idx="7">
                  <c:v>2.2285006521826745E-2</c:v>
                </c:pt>
                <c:pt idx="8">
                  <c:v>2.7044059644023122E-2</c:v>
                </c:pt>
                <c:pt idx="9">
                  <c:v>3.045137297552869E-2</c:v>
                </c:pt>
                <c:pt idx="10">
                  <c:v>4.3699136351785794E-2</c:v>
                </c:pt>
                <c:pt idx="11">
                  <c:v>5.7978440171932766E-2</c:v>
                </c:pt>
                <c:pt idx="12">
                  <c:v>7.2002407504661248E-2</c:v>
                </c:pt>
                <c:pt idx="13">
                  <c:v>6.1446643792667066E-2</c:v>
                </c:pt>
                <c:pt idx="14">
                  <c:v>7.8996279127472091E-2</c:v>
                </c:pt>
                <c:pt idx="15">
                  <c:v>9.4969375328528338E-2</c:v>
                </c:pt>
                <c:pt idx="16">
                  <c:v>0.10961891496053333</c:v>
                </c:pt>
                <c:pt idx="17">
                  <c:v>0.12534438503265677</c:v>
                </c:pt>
                <c:pt idx="18">
                  <c:v>0.13892124514292314</c:v>
                </c:pt>
                <c:pt idx="19">
                  <c:v>0.15640350289807792</c:v>
                </c:pt>
                <c:pt idx="20">
                  <c:v>0.17151678312734564</c:v>
                </c:pt>
                <c:pt idx="21">
                  <c:v>0.19002406430621543</c:v>
                </c:pt>
                <c:pt idx="22">
                  <c:v>0.1901913412247549</c:v>
                </c:pt>
                <c:pt idx="23">
                  <c:v>0.18822549121269705</c:v>
                </c:pt>
                <c:pt idx="24">
                  <c:v>0.18154656566184646</c:v>
                </c:pt>
                <c:pt idx="25">
                  <c:v>0.21156277719457384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3D4-4AA7-988A-21E85F243402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inflacja GUS</c:v>
                </c:pt>
              </c:strCache>
            </c:strRef>
          </c:tx>
          <c:spPr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c:spPr>
          </c:marker>
          <c:dPt>
            <c:idx val="25"/>
            <c:marker>
              <c:symbol val="circle"/>
              <c:size val="10"/>
              <c:spPr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c:spPr>
            </c:marker>
            <c:bubble3D val="0"/>
            <c:spPr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D4-4AA7-988A-21E85F243402}"/>
              </c:ext>
            </c:extLst>
          </c:dPt>
          <c:dLbls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D4-4AA7-988A-21E85F243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Arkusz1!$B$1:$AA$1</c:f>
              <c:strCache>
                <c:ptCount val="26"/>
                <c:pt idx="0">
                  <c:v>01-21</c:v>
                </c:pt>
                <c:pt idx="1">
                  <c:v>02-21</c:v>
                </c:pt>
                <c:pt idx="2">
                  <c:v>03-21</c:v>
                </c:pt>
                <c:pt idx="3">
                  <c:v>04-21</c:v>
                </c:pt>
                <c:pt idx="4">
                  <c:v>05-21</c:v>
                </c:pt>
                <c:pt idx="5">
                  <c:v>06-21</c:v>
                </c:pt>
                <c:pt idx="6">
                  <c:v>07-21</c:v>
                </c:pt>
                <c:pt idx="7">
                  <c:v>08-21</c:v>
                </c:pt>
                <c:pt idx="8">
                  <c:v>09-21</c:v>
                </c:pt>
                <c:pt idx="9">
                  <c:v>10-21</c:v>
                </c:pt>
                <c:pt idx="10">
                  <c:v>11-21</c:v>
                </c:pt>
                <c:pt idx="11">
                  <c:v>12-21</c:v>
                </c:pt>
                <c:pt idx="12">
                  <c:v>01-22</c:v>
                </c:pt>
                <c:pt idx="13">
                  <c:v>02-22</c:v>
                </c:pt>
                <c:pt idx="14">
                  <c:v>03-22</c:v>
                </c:pt>
                <c:pt idx="15">
                  <c:v>04-22</c:v>
                </c:pt>
                <c:pt idx="16">
                  <c:v>05-22</c:v>
                </c:pt>
                <c:pt idx="17">
                  <c:v>06-22</c:v>
                </c:pt>
                <c:pt idx="18">
                  <c:v>07-22</c:v>
                </c:pt>
                <c:pt idx="19">
                  <c:v>08-22</c:v>
                </c:pt>
                <c:pt idx="20">
                  <c:v>09-22</c:v>
                </c:pt>
                <c:pt idx="21">
                  <c:v>10-22</c:v>
                </c:pt>
                <c:pt idx="22">
                  <c:v>11-22</c:v>
                </c:pt>
                <c:pt idx="23">
                  <c:v>12-22</c:v>
                </c:pt>
                <c:pt idx="24">
                  <c:v>01-23</c:v>
                </c:pt>
                <c:pt idx="25">
                  <c:v>02-23</c:v>
                </c:pt>
              </c:strCache>
            </c:strRef>
          </c:cat>
          <c:val>
            <c:numRef>
              <c:f>Arkusz1!$B$5:$AA$5</c:f>
              <c:numCache>
                <c:formatCode>0.0%</c:formatCode>
                <c:ptCount val="26"/>
                <c:pt idx="0">
                  <c:v>2.5999999999999943E-2</c:v>
                </c:pt>
                <c:pt idx="1">
                  <c:v>2.4000000000000056E-2</c:v>
                </c:pt>
                <c:pt idx="2">
                  <c:v>3.2000000000000028E-2</c:v>
                </c:pt>
                <c:pt idx="3">
                  <c:v>4.2999999999999969E-2</c:v>
                </c:pt>
                <c:pt idx="4">
                  <c:v>4.7000000000000028E-2</c:v>
                </c:pt>
                <c:pt idx="5">
                  <c:v>4.400000000000006E-2</c:v>
                </c:pt>
                <c:pt idx="6">
                  <c:v>0.05</c:v>
                </c:pt>
                <c:pt idx="7">
                  <c:v>5.5E-2</c:v>
                </c:pt>
                <c:pt idx="8">
                  <c:v>5.9000000000000059E-2</c:v>
                </c:pt>
                <c:pt idx="9">
                  <c:v>6.7999999999999977E-2</c:v>
                </c:pt>
                <c:pt idx="10">
                  <c:v>7.7999999999999972E-2</c:v>
                </c:pt>
                <c:pt idx="11">
                  <c:v>8.5999999999999938E-2</c:v>
                </c:pt>
                <c:pt idx="12">
                  <c:v>9.4000000000000056E-2</c:v>
                </c:pt>
                <c:pt idx="13">
                  <c:v>8.5000000000000006E-2</c:v>
                </c:pt>
                <c:pt idx="14">
                  <c:v>0.11</c:v>
                </c:pt>
                <c:pt idx="15">
                  <c:v>0.12400000000000005</c:v>
                </c:pt>
                <c:pt idx="16">
                  <c:v>0.13900000000000007</c:v>
                </c:pt>
                <c:pt idx="17">
                  <c:v>0.155</c:v>
                </c:pt>
                <c:pt idx="18">
                  <c:v>0.15599999999999994</c:v>
                </c:pt>
                <c:pt idx="19">
                  <c:v>0.16099999999999995</c:v>
                </c:pt>
                <c:pt idx="20">
                  <c:v>0.17200000000000004</c:v>
                </c:pt>
                <c:pt idx="21">
                  <c:v>0.17900000000000005</c:v>
                </c:pt>
                <c:pt idx="22">
                  <c:v>0.17499999999999999</c:v>
                </c:pt>
                <c:pt idx="23">
                  <c:v>0.16599999999999995</c:v>
                </c:pt>
                <c:pt idx="24">
                  <c:v>0.17699999999999999</c:v>
                </c:pt>
                <c:pt idx="25">
                  <c:v>0.186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3D4-4AA7-988A-21E85F24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46592"/>
        <c:axId val="13954867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Arkusz1!$A$4</c15:sqref>
                        </c15:formulaRef>
                      </c:ext>
                    </c:extLst>
                    <c:strCache>
                      <c:ptCount val="1"/>
                      <c:pt idx="0">
                        <c:v>inflacja GUS Żywność i Napoje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Arkusz1!$B$1:$AA$1</c15:sqref>
                        </c15:formulaRef>
                      </c:ext>
                    </c:extLst>
                    <c:strCache>
                      <c:ptCount val="26"/>
                      <c:pt idx="0">
                        <c:v>01-21</c:v>
                      </c:pt>
                      <c:pt idx="1">
                        <c:v>02-21</c:v>
                      </c:pt>
                      <c:pt idx="2">
                        <c:v>03-21</c:v>
                      </c:pt>
                      <c:pt idx="3">
                        <c:v>04-21</c:v>
                      </c:pt>
                      <c:pt idx="4">
                        <c:v>05-21</c:v>
                      </c:pt>
                      <c:pt idx="5">
                        <c:v>06-21</c:v>
                      </c:pt>
                      <c:pt idx="6">
                        <c:v>07-21</c:v>
                      </c:pt>
                      <c:pt idx="7">
                        <c:v>08-21</c:v>
                      </c:pt>
                      <c:pt idx="8">
                        <c:v>09-21</c:v>
                      </c:pt>
                      <c:pt idx="9">
                        <c:v>10-21</c:v>
                      </c:pt>
                      <c:pt idx="10">
                        <c:v>11-21</c:v>
                      </c:pt>
                      <c:pt idx="11">
                        <c:v>12-21</c:v>
                      </c:pt>
                      <c:pt idx="12">
                        <c:v>01-22</c:v>
                      </c:pt>
                      <c:pt idx="13">
                        <c:v>02-22</c:v>
                      </c:pt>
                      <c:pt idx="14">
                        <c:v>03-22</c:v>
                      </c:pt>
                      <c:pt idx="15">
                        <c:v>04-22</c:v>
                      </c:pt>
                      <c:pt idx="16">
                        <c:v>05-22</c:v>
                      </c:pt>
                      <c:pt idx="17">
                        <c:v>06-22</c:v>
                      </c:pt>
                      <c:pt idx="18">
                        <c:v>07-22</c:v>
                      </c:pt>
                      <c:pt idx="19">
                        <c:v>08-22</c:v>
                      </c:pt>
                      <c:pt idx="20">
                        <c:v>09-22</c:v>
                      </c:pt>
                      <c:pt idx="21">
                        <c:v>10-22</c:v>
                      </c:pt>
                      <c:pt idx="22">
                        <c:v>11-22</c:v>
                      </c:pt>
                      <c:pt idx="23">
                        <c:v>12-22</c:v>
                      </c:pt>
                      <c:pt idx="24">
                        <c:v>01-23</c:v>
                      </c:pt>
                      <c:pt idx="25">
                        <c:v>02-23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Arkusz1!$B$4:$AA$4</c15:sqref>
                        </c15:formulaRef>
                      </c:ext>
                    </c:extLst>
                    <c:numCache>
                      <c:formatCode>0.0%</c:formatCode>
                      <c:ptCount val="26"/>
                      <c:pt idx="0">
                        <c:v>1.5304466727438636E-2</c:v>
                      </c:pt>
                      <c:pt idx="1">
                        <c:v>1.2993011242783438E-2</c:v>
                      </c:pt>
                      <c:pt idx="2">
                        <c:v>8.0726223032513648E-3</c:v>
                      </c:pt>
                      <c:pt idx="3">
                        <c:v>1.2960194469766151E-2</c:v>
                      </c:pt>
                      <c:pt idx="4">
                        <c:v>1.7192038893953453E-2</c:v>
                      </c:pt>
                      <c:pt idx="5">
                        <c:v>1.9423883318140441E-2</c:v>
                      </c:pt>
                      <c:pt idx="6">
                        <c:v>2.811941659070186E-2</c:v>
                      </c:pt>
                      <c:pt idx="7">
                        <c:v>3.4967183226982855E-2</c:v>
                      </c:pt>
                      <c:pt idx="8">
                        <c:v>3.9583105439076435E-2</c:v>
                      </c:pt>
                      <c:pt idx="9">
                        <c:v>4.4238833181403835E-2</c:v>
                      </c:pt>
                      <c:pt idx="10">
                        <c:v>5.5934366453965649E-2</c:v>
                      </c:pt>
                      <c:pt idx="11">
                        <c:v>7.4285627468854615E-2</c:v>
                      </c:pt>
                      <c:pt idx="12">
                        <c:v>8.3053783044667567E-2</c:v>
                      </c:pt>
                      <c:pt idx="13">
                        <c:v>8.2245821938620622E-2</c:v>
                      </c:pt>
                      <c:pt idx="14">
                        <c:v>8.4510483135825182E-2</c:v>
                      </c:pt>
                      <c:pt idx="15">
                        <c:v>0.11394135521118215</c:v>
                      </c:pt>
                      <c:pt idx="16">
                        <c:v>0.12155727742327571</c:v>
                      </c:pt>
                      <c:pt idx="17">
                        <c:v>0.12817319963536933</c:v>
                      </c:pt>
                      <c:pt idx="18">
                        <c:v>0.13840504405955642</c:v>
                      </c:pt>
                      <c:pt idx="19">
                        <c:v>0.15733242175630521</c:v>
                      </c:pt>
                      <c:pt idx="20">
                        <c:v>0.17321999392281995</c:v>
                      </c:pt>
                      <c:pt idx="21">
                        <c:v>0.19676329383166233</c:v>
                      </c:pt>
                      <c:pt idx="22">
                        <c:v>0.2</c:v>
                      </c:pt>
                      <c:pt idx="23">
                        <c:v>0.19400000000000001</c:v>
                      </c:pt>
                      <c:pt idx="24">
                        <c:v>0.186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7-73D4-4AA7-988A-21E85F243402}"/>
                  </c:ext>
                </c:extLst>
              </c15:ser>
            </c15:filteredLineSeries>
          </c:ext>
        </c:extLst>
      </c:lineChart>
      <c:catAx>
        <c:axId val="13954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548672"/>
        <c:crosses val="autoZero"/>
        <c:auto val="1"/>
        <c:lblAlgn val="ctr"/>
        <c:lblOffset val="100"/>
        <c:noMultiLvlLbl val="0"/>
      </c:catAx>
      <c:valAx>
        <c:axId val="13954867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395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240225574192838"/>
          <c:y val="0.79069976056769509"/>
          <c:w val="0.414488966692867"/>
          <c:h val="0.11679098856876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Montserrat Semi-Bold" panose="020B060402020202020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4341892279159E-2"/>
          <c:y val="8.3513864606775137E-2"/>
          <c:w val="0.97549131621544172"/>
          <c:h val="0.77919605460613683"/>
        </c:manualLayout>
      </c:layout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ALKOHOLE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Arkusz1!$B$2:$AM$2</c:f>
              <c:numCache>
                <c:formatCode>0.0</c:formatCode>
                <c:ptCount val="38"/>
                <c:pt idx="0">
                  <c:v>100</c:v>
                </c:pt>
                <c:pt idx="1">
                  <c:v>101.17955720485202</c:v>
                </c:pt>
                <c:pt idx="2">
                  <c:v>101.99052011202062</c:v>
                </c:pt>
                <c:pt idx="3">
                  <c:v>102.07549418223054</c:v>
                </c:pt>
                <c:pt idx="4">
                  <c:v>102.43904206411949</c:v>
                </c:pt>
                <c:pt idx="5">
                  <c:v>102.4296186838161</c:v>
                </c:pt>
                <c:pt idx="6">
                  <c:v>102.27902096654296</c:v>
                </c:pt>
                <c:pt idx="7">
                  <c:v>102.48144960218411</c:v>
                </c:pt>
                <c:pt idx="8">
                  <c:v>102.33928375281776</c:v>
                </c:pt>
                <c:pt idx="9">
                  <c:v>102.40415787219655</c:v>
                </c:pt>
                <c:pt idx="10">
                  <c:v>102.57239974068338</c:v>
                </c:pt>
                <c:pt idx="11">
                  <c:v>101.40162299601816</c:v>
                </c:pt>
                <c:pt idx="12">
                  <c:v>104.1521673429085</c:v>
                </c:pt>
                <c:pt idx="13">
                  <c:v>104.89464358515127</c:v>
                </c:pt>
                <c:pt idx="14">
                  <c:v>104.56947159736528</c:v>
                </c:pt>
                <c:pt idx="15">
                  <c:v>104.5084906246332</c:v>
                </c:pt>
                <c:pt idx="16">
                  <c:v>105.06055169542793</c:v>
                </c:pt>
                <c:pt idx="17">
                  <c:v>104.99577332087736</c:v>
                </c:pt>
                <c:pt idx="18">
                  <c:v>105.51618020102289</c:v>
                </c:pt>
                <c:pt idx="19">
                  <c:v>105.54984328115128</c:v>
                </c:pt>
                <c:pt idx="20">
                  <c:v>105.33782716189977</c:v>
                </c:pt>
                <c:pt idx="21">
                  <c:v>104.83457284251418</c:v>
                </c:pt>
                <c:pt idx="22">
                  <c:v>105.17895275097717</c:v>
                </c:pt>
                <c:pt idx="23">
                  <c:v>105.28719694751115</c:v>
                </c:pt>
                <c:pt idx="24">
                  <c:v>110.24279984607652</c:v>
                </c:pt>
                <c:pt idx="25">
                  <c:v>112.03804308771632</c:v>
                </c:pt>
                <c:pt idx="26">
                  <c:v>112.49131788768223</c:v>
                </c:pt>
                <c:pt idx="27">
                  <c:v>112.856935090864</c:v>
                </c:pt>
                <c:pt idx="28">
                  <c:v>114.00055988745422</c:v>
                </c:pt>
                <c:pt idx="29">
                  <c:v>114.51563361029186</c:v>
                </c:pt>
                <c:pt idx="30">
                  <c:v>115.55601673440265</c:v>
                </c:pt>
                <c:pt idx="31">
                  <c:v>116.70320012814108</c:v>
                </c:pt>
                <c:pt idx="32">
                  <c:v>117.71475271568107</c:v>
                </c:pt>
                <c:pt idx="33">
                  <c:v>119.50104556258903</c:v>
                </c:pt>
                <c:pt idx="34">
                  <c:v>120.01180303044009</c:v>
                </c:pt>
                <c:pt idx="35">
                  <c:v>119.79859490519283</c:v>
                </c:pt>
                <c:pt idx="36">
                  <c:v>125.01691981761618</c:v>
                </c:pt>
                <c:pt idx="37">
                  <c:v>127.12894033916466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08-4D4E-8FC2-F1F085B96BF2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PR. ZBOŻOWE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Arkusz1!$B$3:$AM$3</c:f>
              <c:numCache>
                <c:formatCode>0.0</c:formatCode>
                <c:ptCount val="38"/>
                <c:pt idx="0">
                  <c:v>100</c:v>
                </c:pt>
                <c:pt idx="1">
                  <c:v>100.83745466749845</c:v>
                </c:pt>
                <c:pt idx="2">
                  <c:v>102.42612337589745</c:v>
                </c:pt>
                <c:pt idx="3">
                  <c:v>103.41379976767234</c:v>
                </c:pt>
                <c:pt idx="4">
                  <c:v>103.82559436305382</c:v>
                </c:pt>
                <c:pt idx="5">
                  <c:v>103.69481589421332</c:v>
                </c:pt>
                <c:pt idx="6">
                  <c:v>104.23393235817267</c:v>
                </c:pt>
                <c:pt idx="7">
                  <c:v>104.01142986873035</c:v>
                </c:pt>
                <c:pt idx="8">
                  <c:v>103.68655472121165</c:v>
                </c:pt>
                <c:pt idx="9">
                  <c:v>103.72805972068008</c:v>
                </c:pt>
                <c:pt idx="10">
                  <c:v>104.37428250239982</c:v>
                </c:pt>
                <c:pt idx="11">
                  <c:v>104.25535968994677</c:v>
                </c:pt>
                <c:pt idx="12">
                  <c:v>104.59625816429917</c:v>
                </c:pt>
                <c:pt idx="13">
                  <c:v>105.13140585309253</c:v>
                </c:pt>
                <c:pt idx="14">
                  <c:v>105.52948263713273</c:v>
                </c:pt>
                <c:pt idx="15">
                  <c:v>106.41809078335817</c:v>
                </c:pt>
                <c:pt idx="16">
                  <c:v>106.66036750644568</c:v>
                </c:pt>
                <c:pt idx="17">
                  <c:v>107.06980445047546</c:v>
                </c:pt>
                <c:pt idx="18">
                  <c:v>107.50356089212667</c:v>
                </c:pt>
                <c:pt idx="19">
                  <c:v>107.65844360592996</c:v>
                </c:pt>
                <c:pt idx="20">
                  <c:v>108.13363013974825</c:v>
                </c:pt>
                <c:pt idx="21">
                  <c:v>110.20302150691512</c:v>
                </c:pt>
                <c:pt idx="22">
                  <c:v>112.83426168148918</c:v>
                </c:pt>
                <c:pt idx="23">
                  <c:v>115.49624273559496</c:v>
                </c:pt>
                <c:pt idx="24">
                  <c:v>119.03384192299173</c:v>
                </c:pt>
                <c:pt idx="25">
                  <c:v>117.76269541484723</c:v>
                </c:pt>
                <c:pt idx="26">
                  <c:v>121.01616723075975</c:v>
                </c:pt>
                <c:pt idx="27">
                  <c:v>128.35889616673097</c:v>
                </c:pt>
                <c:pt idx="28">
                  <c:v>132.12550217909046</c:v>
                </c:pt>
                <c:pt idx="29">
                  <c:v>133.3829936967891</c:v>
                </c:pt>
                <c:pt idx="30">
                  <c:v>135.43943103250578</c:v>
                </c:pt>
                <c:pt idx="31">
                  <c:v>137.47134052498916</c:v>
                </c:pt>
                <c:pt idx="32">
                  <c:v>138.58391333201746</c:v>
                </c:pt>
                <c:pt idx="33">
                  <c:v>141.46578737984458</c:v>
                </c:pt>
                <c:pt idx="34">
                  <c:v>143.03288910744101</c:v>
                </c:pt>
                <c:pt idx="35">
                  <c:v>144.53811427474173</c:v>
                </c:pt>
                <c:pt idx="36">
                  <c:v>147.28512037029071</c:v>
                </c:pt>
                <c:pt idx="37">
                  <c:v>148.98472137296341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08-4D4E-8FC2-F1F085B96BF2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PR. MLECZNE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Arkusz1!$B$4:$AM$4</c:f>
              <c:numCache>
                <c:formatCode>0.0</c:formatCode>
                <c:ptCount val="38"/>
                <c:pt idx="0">
                  <c:v>100</c:v>
                </c:pt>
                <c:pt idx="1">
                  <c:v>100.61413383129573</c:v>
                </c:pt>
                <c:pt idx="2">
                  <c:v>101.37884212056484</c:v>
                </c:pt>
                <c:pt idx="3">
                  <c:v>101.59452489763284</c:v>
                </c:pt>
                <c:pt idx="4">
                  <c:v>102.14282495637411</c:v>
                </c:pt>
                <c:pt idx="5">
                  <c:v>102.15721179347169</c:v>
                </c:pt>
                <c:pt idx="6">
                  <c:v>102.17684447263078</c:v>
                </c:pt>
                <c:pt idx="7">
                  <c:v>102.13406029079778</c:v>
                </c:pt>
                <c:pt idx="8">
                  <c:v>101.97101349041314</c:v>
                </c:pt>
                <c:pt idx="9">
                  <c:v>102.18999577653514</c:v>
                </c:pt>
                <c:pt idx="10">
                  <c:v>102.02762216057317</c:v>
                </c:pt>
                <c:pt idx="11">
                  <c:v>101.37234581942712</c:v>
                </c:pt>
                <c:pt idx="12">
                  <c:v>102.35020706782029</c:v>
                </c:pt>
                <c:pt idx="13">
                  <c:v>102.76795578584434</c:v>
                </c:pt>
                <c:pt idx="14">
                  <c:v>102.34002807839536</c:v>
                </c:pt>
                <c:pt idx="15">
                  <c:v>102.50980585292191</c:v>
                </c:pt>
                <c:pt idx="16">
                  <c:v>103.38646213969962</c:v>
                </c:pt>
                <c:pt idx="17">
                  <c:v>103.96807684539343</c:v>
                </c:pt>
                <c:pt idx="18">
                  <c:v>104.37732196530479</c:v>
                </c:pt>
                <c:pt idx="19">
                  <c:v>104.69049184597515</c:v>
                </c:pt>
                <c:pt idx="20">
                  <c:v>104.79929003397096</c:v>
                </c:pt>
                <c:pt idx="21">
                  <c:v>106.39787859663923</c:v>
                </c:pt>
                <c:pt idx="22">
                  <c:v>109.29026786305501</c:v>
                </c:pt>
                <c:pt idx="23">
                  <c:v>111.00014055210423</c:v>
                </c:pt>
                <c:pt idx="24">
                  <c:v>114.73505467952819</c:v>
                </c:pt>
                <c:pt idx="25">
                  <c:v>112.43445088467973</c:v>
                </c:pt>
                <c:pt idx="26">
                  <c:v>113.49801271149465</c:v>
                </c:pt>
                <c:pt idx="27">
                  <c:v>116.27390257818689</c:v>
                </c:pt>
                <c:pt idx="28">
                  <c:v>120.32598136437477</c:v>
                </c:pt>
                <c:pt idx="29">
                  <c:v>124.45566450177253</c:v>
                </c:pt>
                <c:pt idx="30">
                  <c:v>127.2167918143541</c:v>
                </c:pt>
                <c:pt idx="31">
                  <c:v>129.53013274222963</c:v>
                </c:pt>
                <c:pt idx="32">
                  <c:v>132.02121278992996</c:v>
                </c:pt>
                <c:pt idx="33">
                  <c:v>137.96442818791542</c:v>
                </c:pt>
                <c:pt idx="34">
                  <c:v>141.3467764842855</c:v>
                </c:pt>
                <c:pt idx="35">
                  <c:v>141.62534868509121</c:v>
                </c:pt>
                <c:pt idx="36">
                  <c:v>144.2699982580038</c:v>
                </c:pt>
                <c:pt idx="37">
                  <c:v>145.09584602336358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4408-4D4E-8FC2-F1F085B96BF2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TŁUSZCZE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5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08-4D4E-8FC2-F1F085B96BF2}"/>
              </c:ext>
            </c:extLst>
          </c:dPt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Arkusz1!$B$5:$AM$5</c:f>
              <c:numCache>
                <c:formatCode>0.0</c:formatCode>
                <c:ptCount val="38"/>
                <c:pt idx="0">
                  <c:v>100</c:v>
                </c:pt>
                <c:pt idx="1">
                  <c:v>99.457633064200905</c:v>
                </c:pt>
                <c:pt idx="2">
                  <c:v>101.56501975035351</c:v>
                </c:pt>
                <c:pt idx="3">
                  <c:v>99.844529163210353</c:v>
                </c:pt>
                <c:pt idx="4">
                  <c:v>97.447688466847652</c:v>
                </c:pt>
                <c:pt idx="5">
                  <c:v>97.361865822067045</c:v>
                </c:pt>
                <c:pt idx="6">
                  <c:v>97.588419665959094</c:v>
                </c:pt>
                <c:pt idx="7">
                  <c:v>97.888207676201318</c:v>
                </c:pt>
                <c:pt idx="8">
                  <c:v>96.220428748829221</c:v>
                </c:pt>
                <c:pt idx="9">
                  <c:v>98.569021947158006</c:v>
                </c:pt>
                <c:pt idx="10">
                  <c:v>98.173147737215913</c:v>
                </c:pt>
                <c:pt idx="11">
                  <c:v>96.605014543337461</c:v>
                </c:pt>
                <c:pt idx="12">
                  <c:v>98.537862313115653</c:v>
                </c:pt>
                <c:pt idx="13">
                  <c:v>96.352924432684858</c:v>
                </c:pt>
                <c:pt idx="14">
                  <c:v>96.017473989532874</c:v>
                </c:pt>
                <c:pt idx="15">
                  <c:v>99.071297457864731</c:v>
                </c:pt>
                <c:pt idx="16">
                  <c:v>102.45194542281743</c:v>
                </c:pt>
                <c:pt idx="17">
                  <c:v>101.25931456663061</c:v>
                </c:pt>
                <c:pt idx="18">
                  <c:v>103.30177482031377</c:v>
                </c:pt>
                <c:pt idx="19">
                  <c:v>103.82630945528761</c:v>
                </c:pt>
                <c:pt idx="20">
                  <c:v>104.32090661533351</c:v>
                </c:pt>
                <c:pt idx="21">
                  <c:v>113.77393240828752</c:v>
                </c:pt>
                <c:pt idx="22">
                  <c:v>122.37504261340553</c:v>
                </c:pt>
                <c:pt idx="23">
                  <c:v>125.19582080330433</c:v>
                </c:pt>
                <c:pt idx="24">
                  <c:v>131.56532420857141</c:v>
                </c:pt>
                <c:pt idx="25">
                  <c:v>127.04707586670608</c:v>
                </c:pt>
                <c:pt idx="26">
                  <c:v>127.46658162765786</c:v>
                </c:pt>
                <c:pt idx="27">
                  <c:v>134.8437333725675</c:v>
                </c:pt>
                <c:pt idx="28">
                  <c:v>145.34857500530001</c:v>
                </c:pt>
                <c:pt idx="29">
                  <c:v>149.83390312263646</c:v>
                </c:pt>
                <c:pt idx="30">
                  <c:v>153.01429224079811</c:v>
                </c:pt>
                <c:pt idx="31">
                  <c:v>156.55604616052278</c:v>
                </c:pt>
                <c:pt idx="32">
                  <c:v>157.95700200951327</c:v>
                </c:pt>
                <c:pt idx="33">
                  <c:v>161.42063919547576</c:v>
                </c:pt>
                <c:pt idx="34">
                  <c:v>159.8254299305658</c:v>
                </c:pt>
                <c:pt idx="35">
                  <c:v>156.13351923645584</c:v>
                </c:pt>
                <c:pt idx="36">
                  <c:v>155.3534058638823</c:v>
                </c:pt>
                <c:pt idx="37">
                  <c:v>144.82715647154976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408-4D4E-8FC2-F1F085B96BF2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NAPOJE GORĄCE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Arkusz1!$B$6:$AM$6</c:f>
              <c:numCache>
                <c:formatCode>0.0</c:formatCode>
                <c:ptCount val="38"/>
                <c:pt idx="0">
                  <c:v>100</c:v>
                </c:pt>
                <c:pt idx="1">
                  <c:v>99.162317858568727</c:v>
                </c:pt>
                <c:pt idx="2">
                  <c:v>100.68572752940437</c:v>
                </c:pt>
                <c:pt idx="3">
                  <c:v>101.39815667235342</c:v>
                </c:pt>
                <c:pt idx="4">
                  <c:v>100.7795585038472</c:v>
                </c:pt>
                <c:pt idx="5">
                  <c:v>100.70320234981563</c:v>
                </c:pt>
                <c:pt idx="6">
                  <c:v>100.28477159433601</c:v>
                </c:pt>
                <c:pt idx="7">
                  <c:v>100.21956230924405</c:v>
                </c:pt>
                <c:pt idx="8">
                  <c:v>98.759560698213676</c:v>
                </c:pt>
                <c:pt idx="9">
                  <c:v>98.878807033701449</c:v>
                </c:pt>
                <c:pt idx="10">
                  <c:v>99.178790272908714</c:v>
                </c:pt>
                <c:pt idx="11">
                  <c:v>98.858586840167391</c:v>
                </c:pt>
                <c:pt idx="12">
                  <c:v>100.00939473370951</c:v>
                </c:pt>
                <c:pt idx="13">
                  <c:v>100.66362544735287</c:v>
                </c:pt>
                <c:pt idx="14">
                  <c:v>99.408353537043652</c:v>
                </c:pt>
                <c:pt idx="15">
                  <c:v>99.7987338985983</c:v>
                </c:pt>
                <c:pt idx="16">
                  <c:v>100.04043650338423</c:v>
                </c:pt>
                <c:pt idx="17">
                  <c:v>99.321278319956789</c:v>
                </c:pt>
                <c:pt idx="18">
                  <c:v>100.19431168215984</c:v>
                </c:pt>
                <c:pt idx="19">
                  <c:v>99.944154792387565</c:v>
                </c:pt>
                <c:pt idx="20">
                  <c:v>100.04829023285419</c:v>
                </c:pt>
                <c:pt idx="21">
                  <c:v>99.770095961074659</c:v>
                </c:pt>
                <c:pt idx="22">
                  <c:v>101.36674138916854</c:v>
                </c:pt>
                <c:pt idx="23">
                  <c:v>101.83782126029162</c:v>
                </c:pt>
                <c:pt idx="24">
                  <c:v>106.91886256577689</c:v>
                </c:pt>
                <c:pt idx="25">
                  <c:v>108.88637628551552</c:v>
                </c:pt>
                <c:pt idx="26">
                  <c:v>111.27291473465083</c:v>
                </c:pt>
                <c:pt idx="27">
                  <c:v>113.97515519230245</c:v>
                </c:pt>
                <c:pt idx="28">
                  <c:v>115.12267314933814</c:v>
                </c:pt>
                <c:pt idx="29">
                  <c:v>116.49199189015494</c:v>
                </c:pt>
                <c:pt idx="30">
                  <c:v>119.05645768955864</c:v>
                </c:pt>
                <c:pt idx="31">
                  <c:v>121.69338651429072</c:v>
                </c:pt>
                <c:pt idx="32">
                  <c:v>123.74945538828928</c:v>
                </c:pt>
                <c:pt idx="33">
                  <c:v>125.13530536456864</c:v>
                </c:pt>
                <c:pt idx="34">
                  <c:v>127.12543111766436</c:v>
                </c:pt>
                <c:pt idx="35">
                  <c:v>128.39901563937991</c:v>
                </c:pt>
                <c:pt idx="36">
                  <c:v>132.1468644622006</c:v>
                </c:pt>
                <c:pt idx="37">
                  <c:v>134.62465845365406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08-4D4E-8FC2-F1F085B96BF2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DODATKI KUL.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Arkusz1!$B$7:$AM$7</c:f>
              <c:numCache>
                <c:formatCode>0.0</c:formatCode>
                <c:ptCount val="38"/>
                <c:pt idx="0">
                  <c:v>100</c:v>
                </c:pt>
                <c:pt idx="1">
                  <c:v>99.794635726842927</c:v>
                </c:pt>
                <c:pt idx="2">
                  <c:v>101.1387784808862</c:v>
                </c:pt>
                <c:pt idx="3">
                  <c:v>101.08781818558575</c:v>
                </c:pt>
                <c:pt idx="4">
                  <c:v>102.32996899138881</c:v>
                </c:pt>
                <c:pt idx="5">
                  <c:v>101.697481652698</c:v>
                </c:pt>
                <c:pt idx="6">
                  <c:v>101.7983341075726</c:v>
                </c:pt>
                <c:pt idx="7">
                  <c:v>101.88471720326862</c:v>
                </c:pt>
                <c:pt idx="8">
                  <c:v>102.02920362326662</c:v>
                </c:pt>
                <c:pt idx="9">
                  <c:v>102.09189834862983</c:v>
                </c:pt>
                <c:pt idx="10">
                  <c:v>101.5255148946961</c:v>
                </c:pt>
                <c:pt idx="11">
                  <c:v>99.468766921226603</c:v>
                </c:pt>
                <c:pt idx="12">
                  <c:v>101.93286341474422</c:v>
                </c:pt>
                <c:pt idx="13">
                  <c:v>102.15717891390121</c:v>
                </c:pt>
                <c:pt idx="14">
                  <c:v>100.44800433637116</c:v>
                </c:pt>
                <c:pt idx="15">
                  <c:v>101.41651551959256</c:v>
                </c:pt>
                <c:pt idx="16">
                  <c:v>102.68245254325001</c:v>
                </c:pt>
                <c:pt idx="17">
                  <c:v>102.86904135593957</c:v>
                </c:pt>
                <c:pt idx="18">
                  <c:v>103.11651030603275</c:v>
                </c:pt>
                <c:pt idx="19">
                  <c:v>103.82500061278765</c:v>
                </c:pt>
                <c:pt idx="20">
                  <c:v>104.06285530296964</c:v>
                </c:pt>
                <c:pt idx="21">
                  <c:v>104.69435319059116</c:v>
                </c:pt>
                <c:pt idx="22">
                  <c:v>106.12683573572392</c:v>
                </c:pt>
                <c:pt idx="23">
                  <c:v>106.26749314075576</c:v>
                </c:pt>
                <c:pt idx="24">
                  <c:v>109.50408542071492</c:v>
                </c:pt>
                <c:pt idx="25">
                  <c:v>109.70928336864057</c:v>
                </c:pt>
                <c:pt idx="26">
                  <c:v>111.36881819836213</c:v>
                </c:pt>
                <c:pt idx="27">
                  <c:v>112.63091150433563</c:v>
                </c:pt>
                <c:pt idx="28">
                  <c:v>115.49640564316888</c:v>
                </c:pt>
                <c:pt idx="29">
                  <c:v>117.2666825836066</c:v>
                </c:pt>
                <c:pt idx="30">
                  <c:v>121.98217369184184</c:v>
                </c:pt>
                <c:pt idx="31">
                  <c:v>128.9284700920185</c:v>
                </c:pt>
                <c:pt idx="32">
                  <c:v>130.77537641451761</c:v>
                </c:pt>
                <c:pt idx="33">
                  <c:v>133.62860694915236</c:v>
                </c:pt>
                <c:pt idx="34">
                  <c:v>137.02629299876077</c:v>
                </c:pt>
                <c:pt idx="35">
                  <c:v>136.69111962893612</c:v>
                </c:pt>
                <c:pt idx="36">
                  <c:v>141.53883462695279</c:v>
                </c:pt>
                <c:pt idx="37">
                  <c:v>143.62387252458029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408-4D4E-8FC2-F1F085B96BF2}"/>
            </c:ext>
          </c:extLst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NAPOJE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Arkusz1!$B$1:$AM$1</c:f>
              <c:strCache>
                <c:ptCount val="38"/>
                <c:pt idx="0">
                  <c:v>01-20</c:v>
                </c:pt>
                <c:pt idx="1">
                  <c:v>02-20</c:v>
                </c:pt>
                <c:pt idx="2">
                  <c:v>03-20</c:v>
                </c:pt>
                <c:pt idx="3">
                  <c:v>04-20</c:v>
                </c:pt>
                <c:pt idx="4">
                  <c:v>05-20</c:v>
                </c:pt>
                <c:pt idx="5">
                  <c:v>06-20</c:v>
                </c:pt>
                <c:pt idx="6">
                  <c:v>07-20</c:v>
                </c:pt>
                <c:pt idx="7">
                  <c:v>08-20</c:v>
                </c:pt>
                <c:pt idx="8">
                  <c:v>09-20</c:v>
                </c:pt>
                <c:pt idx="9">
                  <c:v>10-20</c:v>
                </c:pt>
                <c:pt idx="10">
                  <c:v>11-20</c:v>
                </c:pt>
                <c:pt idx="11">
                  <c:v>12-20</c:v>
                </c:pt>
                <c:pt idx="12">
                  <c:v>01-21</c:v>
                </c:pt>
                <c:pt idx="13">
                  <c:v>02-21</c:v>
                </c:pt>
                <c:pt idx="14">
                  <c:v>03-21</c:v>
                </c:pt>
                <c:pt idx="15">
                  <c:v>04-21</c:v>
                </c:pt>
                <c:pt idx="16">
                  <c:v>05-21</c:v>
                </c:pt>
                <c:pt idx="17">
                  <c:v>06-21</c:v>
                </c:pt>
                <c:pt idx="18">
                  <c:v>07-21</c:v>
                </c:pt>
                <c:pt idx="19">
                  <c:v>08-21</c:v>
                </c:pt>
                <c:pt idx="20">
                  <c:v>09-21</c:v>
                </c:pt>
                <c:pt idx="21">
                  <c:v>10-21</c:v>
                </c:pt>
                <c:pt idx="22">
                  <c:v>11-21</c:v>
                </c:pt>
                <c:pt idx="23">
                  <c:v>12-21</c:v>
                </c:pt>
                <c:pt idx="24">
                  <c:v>01-22</c:v>
                </c:pt>
                <c:pt idx="25">
                  <c:v>02-22</c:v>
                </c:pt>
                <c:pt idx="26">
                  <c:v>03-22</c:v>
                </c:pt>
                <c:pt idx="27">
                  <c:v>04-22</c:v>
                </c:pt>
                <c:pt idx="28">
                  <c:v>05-22</c:v>
                </c:pt>
                <c:pt idx="29">
                  <c:v>06-22</c:v>
                </c:pt>
                <c:pt idx="30">
                  <c:v>07-22</c:v>
                </c:pt>
                <c:pt idx="31">
                  <c:v>08-22</c:v>
                </c:pt>
                <c:pt idx="32">
                  <c:v>09-22</c:v>
                </c:pt>
                <c:pt idx="33">
                  <c:v>10-22</c:v>
                </c:pt>
                <c:pt idx="34">
                  <c:v>11-22</c:v>
                </c:pt>
                <c:pt idx="35">
                  <c:v>12-22</c:v>
                </c:pt>
                <c:pt idx="36">
                  <c:v>01-23</c:v>
                </c:pt>
                <c:pt idx="37">
                  <c:v>02-23</c:v>
                </c:pt>
              </c:strCache>
            </c:strRef>
          </c:cat>
          <c:val>
            <c:numRef>
              <c:f>Arkusz1!$B$8:$AM$8</c:f>
              <c:numCache>
                <c:formatCode>0.0</c:formatCode>
                <c:ptCount val="38"/>
                <c:pt idx="0">
                  <c:v>100</c:v>
                </c:pt>
                <c:pt idx="1">
                  <c:v>99.656457672941499</c:v>
                </c:pt>
                <c:pt idx="2">
                  <c:v>99.926423524128012</c:v>
                </c:pt>
                <c:pt idx="3">
                  <c:v>99.788218830191809</c:v>
                </c:pt>
                <c:pt idx="4">
                  <c:v>99.903554465545923</c:v>
                </c:pt>
                <c:pt idx="5">
                  <c:v>99.631135805354745</c:v>
                </c:pt>
                <c:pt idx="6">
                  <c:v>100.19484235434889</c:v>
                </c:pt>
                <c:pt idx="7">
                  <c:v>100.125981646713</c:v>
                </c:pt>
                <c:pt idx="8">
                  <c:v>100.40078193933401</c:v>
                </c:pt>
                <c:pt idx="9">
                  <c:v>100.33877550505269</c:v>
                </c:pt>
                <c:pt idx="10">
                  <c:v>100.46468063588054</c:v>
                </c:pt>
                <c:pt idx="11">
                  <c:v>99.387466841763512</c:v>
                </c:pt>
                <c:pt idx="12">
                  <c:v>106.90086709351155</c:v>
                </c:pt>
                <c:pt idx="13">
                  <c:v>109.53141070597107</c:v>
                </c:pt>
                <c:pt idx="14">
                  <c:v>109.22118306941124</c:v>
                </c:pt>
                <c:pt idx="15">
                  <c:v>109.03559460563929</c:v>
                </c:pt>
                <c:pt idx="16">
                  <c:v>110.44085745130803</c:v>
                </c:pt>
                <c:pt idx="17">
                  <c:v>110.83953978264634</c:v>
                </c:pt>
                <c:pt idx="18">
                  <c:v>111.46209430352042</c:v>
                </c:pt>
                <c:pt idx="19">
                  <c:v>111.51833066704523</c:v>
                </c:pt>
                <c:pt idx="20">
                  <c:v>110.6810370634099</c:v>
                </c:pt>
                <c:pt idx="21">
                  <c:v>111.31628117718324</c:v>
                </c:pt>
                <c:pt idx="22">
                  <c:v>112.54713518363056</c:v>
                </c:pt>
                <c:pt idx="23">
                  <c:v>112.36418649814672</c:v>
                </c:pt>
                <c:pt idx="24">
                  <c:v>114.94572314940851</c:v>
                </c:pt>
                <c:pt idx="25">
                  <c:v>114.59493929785738</c:v>
                </c:pt>
                <c:pt idx="26">
                  <c:v>115.59442017146685</c:v>
                </c:pt>
                <c:pt idx="27">
                  <c:v>116.19690643323133</c:v>
                </c:pt>
                <c:pt idx="28">
                  <c:v>117.59711877697083</c:v>
                </c:pt>
                <c:pt idx="29">
                  <c:v>119.00475870675291</c:v>
                </c:pt>
                <c:pt idx="30">
                  <c:v>121.07374513676601</c:v>
                </c:pt>
                <c:pt idx="31">
                  <c:v>123.02120049250875</c:v>
                </c:pt>
                <c:pt idx="32">
                  <c:v>123.72931773166529</c:v>
                </c:pt>
                <c:pt idx="33">
                  <c:v>126.30288642112947</c:v>
                </c:pt>
                <c:pt idx="34">
                  <c:v>127.98513477926943</c:v>
                </c:pt>
                <c:pt idx="35">
                  <c:v>127.78597999407165</c:v>
                </c:pt>
                <c:pt idx="36">
                  <c:v>131.13635478025714</c:v>
                </c:pt>
                <c:pt idx="37">
                  <c:v>132.70390752254042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408-4D4E-8FC2-F1F085B9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46592"/>
        <c:axId val="139548672"/>
        <c:extLst/>
      </c:lineChart>
      <c:catAx>
        <c:axId val="13954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548672"/>
        <c:crosses val="autoZero"/>
        <c:auto val="1"/>
        <c:lblAlgn val="ctr"/>
        <c:lblOffset val="100"/>
        <c:noMultiLvlLbl val="0"/>
      </c:catAx>
      <c:valAx>
        <c:axId val="139548672"/>
        <c:scaling>
          <c:orientation val="minMax"/>
          <c:min val="80"/>
        </c:scaling>
        <c:delete val="1"/>
        <c:axPos val="l"/>
        <c:numFmt formatCode="#,##0" sourceLinked="0"/>
        <c:majorTickMark val="out"/>
        <c:minorTickMark val="none"/>
        <c:tickLblPos val="nextTo"/>
        <c:crossAx val="1395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505765643508786E-2"/>
          <c:y val="0.7742592207486102"/>
          <c:w val="0.93973844480671154"/>
          <c:h val="9.7181554829832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Montserrat Semi-Bold" panose="020B060402020202020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96999997821261"/>
          <c:y val="2.1957281848825137E-2"/>
          <c:w val="0.427006964310225"/>
          <c:h val="0.883884329605048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Arkusz1!$D$1</c:f>
              <c:strCache>
                <c:ptCount val="1"/>
                <c:pt idx="0">
                  <c:v>02'23 vs 02'20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ALKOHOLE</c:v>
                </c:pt>
                <c:pt idx="1">
                  <c:v>TŁUSZCZE</c:v>
                </c:pt>
                <c:pt idx="2">
                  <c:v>NAPOJE</c:v>
                </c:pt>
                <c:pt idx="3">
                  <c:v>NAPOJE GORĄCE</c:v>
                </c:pt>
                <c:pt idx="4">
                  <c:v>PRODUKTY ZBOŻOWE</c:v>
                </c:pt>
                <c:pt idx="5">
                  <c:v>PRODUKTY MLECZNE</c:v>
                </c:pt>
                <c:pt idx="6">
                  <c:v>PRZYPRAWY I DODATKI KULINARNE</c:v>
                </c:pt>
              </c:strCache>
            </c:strRef>
          </c:cat>
          <c:val>
            <c:numRef>
              <c:f>Arkusz1!$D$2:$D$8</c:f>
              <c:numCache>
                <c:formatCode>0.0%</c:formatCode>
                <c:ptCount val="7"/>
                <c:pt idx="0">
                  <c:v>0.25642698266581554</c:v>
                </c:pt>
                <c:pt idx="1">
                  <c:v>0.45666768264067759</c:v>
                </c:pt>
                <c:pt idx="2">
                  <c:v>0.33155431718914175</c:v>
                </c:pt>
                <c:pt idx="3">
                  <c:v>0.35758131849703267</c:v>
                </c:pt>
                <c:pt idx="4">
                  <c:v>0.47747138629364094</c:v>
                </c:pt>
                <c:pt idx="5">
                  <c:v>0.44210584072158954</c:v>
                </c:pt>
                <c:pt idx="6">
                  <c:v>0.43912484299132337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CC7-93C9-EA9438F6619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02'23 vs 02'21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ALKOHOLE</c:v>
                </c:pt>
                <c:pt idx="1">
                  <c:v>TŁUSZCZE</c:v>
                </c:pt>
                <c:pt idx="2">
                  <c:v>NAPOJE</c:v>
                </c:pt>
                <c:pt idx="3">
                  <c:v>NAPOJE GORĄCE</c:v>
                </c:pt>
                <c:pt idx="4">
                  <c:v>PRODUKTY ZBOŻOWE</c:v>
                </c:pt>
                <c:pt idx="5">
                  <c:v>PRODUKTY MLECZNE</c:v>
                </c:pt>
                <c:pt idx="6">
                  <c:v>PRZYPRAWY I DODATKI KULINARNE</c:v>
                </c:pt>
              </c:strCache>
            </c:strRef>
          </c:cat>
          <c:val>
            <c:numRef>
              <c:f>Arkusz1!$C$2:$C$8</c:f>
              <c:numCache>
                <c:formatCode>0.0%</c:formatCode>
                <c:ptCount val="7"/>
                <c:pt idx="0">
                  <c:v>0.21175691652525008</c:v>
                </c:pt>
                <c:pt idx="1">
                  <c:v>0.50267825073202244</c:v>
                </c:pt>
                <c:pt idx="2">
                  <c:v>0.21154088904090207</c:v>
                </c:pt>
                <c:pt idx="3">
                  <c:v>0.33731900928131764</c:v>
                </c:pt>
                <c:pt idx="4">
                  <c:v>0.41711370346358234</c:v>
                </c:pt>
                <c:pt idx="5">
                  <c:v>0.41186694081306763</c:v>
                </c:pt>
                <c:pt idx="6">
                  <c:v>0.40585598180965721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CC7-93C9-EA9438F66195}"/>
            </c:ext>
          </c:extLst>
        </c:ser>
        <c:ser>
          <c:idx val="0"/>
          <c:order val="2"/>
          <c:tx>
            <c:strRef>
              <c:f>Arkusz1!$B$1</c:f>
              <c:strCache>
                <c:ptCount val="1"/>
                <c:pt idx="0">
                  <c:v>02'23 vs 02'22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ALKOHOLE</c:v>
                </c:pt>
                <c:pt idx="1">
                  <c:v>TŁUSZCZE</c:v>
                </c:pt>
                <c:pt idx="2">
                  <c:v>NAPOJE</c:v>
                </c:pt>
                <c:pt idx="3">
                  <c:v>NAPOJE GORĄCE</c:v>
                </c:pt>
                <c:pt idx="4">
                  <c:v>PRODUKTY ZBOŻOWE</c:v>
                </c:pt>
                <c:pt idx="5">
                  <c:v>PRODUKTY MLECZNE</c:v>
                </c:pt>
                <c:pt idx="6">
                  <c:v>PRZYPRAWY I DODATKI KULINARNE</c:v>
                </c:pt>
              </c:strCache>
            </c:strRef>
          </c:cat>
          <c:val>
            <c:numRef>
              <c:f>Arkusz1!$B$2:$B$8</c:f>
              <c:numCache>
                <c:formatCode>0.0%</c:formatCode>
                <c:ptCount val="7"/>
                <c:pt idx="0">
                  <c:v>0.13449632722526961</c:v>
                </c:pt>
                <c:pt idx="1">
                  <c:v>0.14056423183366351</c:v>
                </c:pt>
                <c:pt idx="2">
                  <c:v>0.1582634312516813</c:v>
                </c:pt>
                <c:pt idx="3">
                  <c:v>0.23644261126876032</c:v>
                </c:pt>
                <c:pt idx="4">
                  <c:v>0.26517273784972273</c:v>
                </c:pt>
                <c:pt idx="5">
                  <c:v>0.29062130232556094</c:v>
                </c:pt>
                <c:pt idx="6">
                  <c:v>0.30908312633513968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B8-4CC7-93C9-EA9438F66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139545344"/>
        <c:axId val="139550752"/>
      </c:barChart>
      <c:catAx>
        <c:axId val="13954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85-4BCD-A4FB-D87A3717A3A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85-4BCD-A4FB-D87A3717A3A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985-4BCD-A4FB-D87A3717A3A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85-4BCD-A4FB-D87A3717A3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SERKI TOPIONE</c:v>
                </c:pt>
                <c:pt idx="4">
                  <c:v>MAJONEZ</c:v>
                </c:pt>
                <c:pt idx="5">
                  <c:v>DANIA GOTOWE W SŁOIKACH</c:v>
                </c:pt>
                <c:pt idx="6">
                  <c:v>PRZETWORY POMIDOROWE</c:v>
                </c:pt>
                <c:pt idx="7">
                  <c:v>DANIA GOTOWE W PUSZKACH</c:v>
                </c:pt>
                <c:pt idx="8">
                  <c:v>MARGARYNA</c:v>
                </c:pt>
                <c:pt idx="9">
                  <c:v>MLEKO W PROSZKU</c:v>
                </c:pt>
                <c:pt idx="10">
                  <c:v>ZUPKI INSTANT W SASZETCE</c:v>
                </c:pt>
                <c:pt idx="11">
                  <c:v>KECZUP</c:v>
                </c:pt>
                <c:pt idx="12">
                  <c:v>SERY PLEŚNIOWE</c:v>
                </c:pt>
                <c:pt idx="13">
                  <c:v>MLEKO</c:v>
                </c:pt>
                <c:pt idx="14">
                  <c:v>ROGALIKI, BABECZKI, TORCIKI</c:v>
                </c:pt>
              </c:strCache>
            </c:strRef>
          </c:cat>
          <c:val>
            <c:numRef>
              <c:f>Arkusz1!$B$2:$B$16</c:f>
              <c:numCache>
                <c:formatCode>0.0%</c:formatCode>
                <c:ptCount val="15"/>
                <c:pt idx="0">
                  <c:v>0.81876140958439647</c:v>
                </c:pt>
                <c:pt idx="1">
                  <c:v>0.55537291851567838</c:v>
                </c:pt>
                <c:pt idx="2">
                  <c:v>0.49711380410624328</c:v>
                </c:pt>
                <c:pt idx="3">
                  <c:v>0.42539482711306031</c:v>
                </c:pt>
                <c:pt idx="4">
                  <c:v>0.40363000277064454</c:v>
                </c:pt>
                <c:pt idx="5">
                  <c:v>0.40250961621596093</c:v>
                </c:pt>
                <c:pt idx="6">
                  <c:v>0.3970696537574141</c:v>
                </c:pt>
                <c:pt idx="7">
                  <c:v>0.38925996930914719</c:v>
                </c:pt>
                <c:pt idx="8">
                  <c:v>0.38072331075906241</c:v>
                </c:pt>
                <c:pt idx="9">
                  <c:v>0.37327306075479405</c:v>
                </c:pt>
                <c:pt idx="10">
                  <c:v>0.36228283991511101</c:v>
                </c:pt>
                <c:pt idx="11">
                  <c:v>0.35987247917568688</c:v>
                </c:pt>
                <c:pt idx="12">
                  <c:v>0.35392679612679334</c:v>
                </c:pt>
                <c:pt idx="13">
                  <c:v>0.3528007017938497</c:v>
                </c:pt>
                <c:pt idx="14">
                  <c:v>0.34807459682942743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85-4BCD-A4FB-D87A3717A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139545344"/>
        <c:axId val="139550752"/>
      </c:barChart>
      <c:catAx>
        <c:axId val="13954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1.6"/>
        </c:scaling>
        <c:delete val="1"/>
        <c:axPos val="t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B3-49DE-A470-0801D15AF7D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B3-49DE-A470-0801D15AF7D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B3-49DE-A470-0801D15AF7D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B3-49DE-A470-0801D15AF7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MAJONEZ</c:v>
                </c:pt>
                <c:pt idx="4">
                  <c:v>SÓL</c:v>
                </c:pt>
                <c:pt idx="5">
                  <c:v>ZUPY INSTANT CHIŃSKIE</c:v>
                </c:pt>
                <c:pt idx="6">
                  <c:v>BUŁKA TARTA</c:v>
                </c:pt>
                <c:pt idx="7">
                  <c:v>SERKI TOPIONE</c:v>
                </c:pt>
                <c:pt idx="8">
                  <c:v>DANIA INSTANT</c:v>
                </c:pt>
                <c:pt idx="9">
                  <c:v>MLEKO</c:v>
                </c:pt>
                <c:pt idx="10">
                  <c:v>MARGARYNA</c:v>
                </c:pt>
                <c:pt idx="11">
                  <c:v>KARMA DLA PSÓW MOKRA</c:v>
                </c:pt>
                <c:pt idx="12">
                  <c:v>PRZETWORY POMIDOROWE</c:v>
                </c:pt>
                <c:pt idx="13">
                  <c:v>MAŚLANKI</c:v>
                </c:pt>
                <c:pt idx="14">
                  <c:v>KASZE</c:v>
                </c:pt>
              </c:strCache>
            </c:strRef>
          </c:cat>
          <c:val>
            <c:numRef>
              <c:f>Arkusz1!$B$2:$B$16</c:f>
              <c:numCache>
                <c:formatCode>0.0%</c:formatCode>
                <c:ptCount val="15"/>
                <c:pt idx="0">
                  <c:v>0.78356588068221478</c:v>
                </c:pt>
                <c:pt idx="1">
                  <c:v>0.52793602136375828</c:v>
                </c:pt>
                <c:pt idx="2">
                  <c:v>0.47600191046671658</c:v>
                </c:pt>
                <c:pt idx="3">
                  <c:v>0.46614817447593304</c:v>
                </c:pt>
                <c:pt idx="4">
                  <c:v>0.46256654211811843</c:v>
                </c:pt>
                <c:pt idx="5">
                  <c:v>0.40618053702201884</c:v>
                </c:pt>
                <c:pt idx="6">
                  <c:v>0.39105122618672961</c:v>
                </c:pt>
                <c:pt idx="7">
                  <c:v>0.37409153635846981</c:v>
                </c:pt>
                <c:pt idx="8">
                  <c:v>0.36648077531111922</c:v>
                </c:pt>
                <c:pt idx="9">
                  <c:v>0.356441547572101</c:v>
                </c:pt>
                <c:pt idx="10">
                  <c:v>0.35371668839357628</c:v>
                </c:pt>
                <c:pt idx="11">
                  <c:v>0.35080193362571777</c:v>
                </c:pt>
                <c:pt idx="12">
                  <c:v>0.34446354469035523</c:v>
                </c:pt>
                <c:pt idx="13">
                  <c:v>0.3421535764946797</c:v>
                </c:pt>
                <c:pt idx="14">
                  <c:v>0.34032839575824703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B3-49DE-A470-0801D15AF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139545344"/>
        <c:axId val="139550752"/>
      </c:barChart>
      <c:catAx>
        <c:axId val="13954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1.6"/>
        </c:scaling>
        <c:delete val="1"/>
        <c:axPos val="t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F1C157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A6-49A8-813D-BFDD670F79A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A6-49A8-813D-BFDD670F79A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A6-49A8-813D-BFDD670F79A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A6-49A8-813D-BFDD670F79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SERKI TOPIONE</c:v>
                </c:pt>
                <c:pt idx="4">
                  <c:v>MAJONEZ</c:v>
                </c:pt>
                <c:pt idx="5">
                  <c:v>DANIA GOTOWE W SŁOIKACH</c:v>
                </c:pt>
                <c:pt idx="6">
                  <c:v>PRZETWORY POMIDOROWE</c:v>
                </c:pt>
                <c:pt idx="7">
                  <c:v>DANIA GOTOWE W PUSZKACH</c:v>
                </c:pt>
                <c:pt idx="8">
                  <c:v>MARGARYNA</c:v>
                </c:pt>
                <c:pt idx="9">
                  <c:v>MLEKO W PROSZKU</c:v>
                </c:pt>
                <c:pt idx="10">
                  <c:v>ZUPKI INSTANT W SASZETCE</c:v>
                </c:pt>
                <c:pt idx="11">
                  <c:v>KECZUP</c:v>
                </c:pt>
                <c:pt idx="12">
                  <c:v>SERY PLEŚNIOWE</c:v>
                </c:pt>
                <c:pt idx="13">
                  <c:v>MLEKO</c:v>
                </c:pt>
                <c:pt idx="14">
                  <c:v>ROGALIKI, BABECZKI, TORCIKI</c:v>
                </c:pt>
              </c:strCache>
            </c:strRef>
          </c:cat>
          <c:val>
            <c:numRef>
              <c:f>Arkusz1!$B$2:$B$16</c:f>
              <c:numCache>
                <c:formatCode>0.0%</c:formatCode>
                <c:ptCount val="15"/>
                <c:pt idx="0">
                  <c:v>0.81876140958439647</c:v>
                </c:pt>
                <c:pt idx="1">
                  <c:v>0.55537291851567838</c:v>
                </c:pt>
                <c:pt idx="2">
                  <c:v>0.49711380410624328</c:v>
                </c:pt>
                <c:pt idx="3">
                  <c:v>0.42539482711306031</c:v>
                </c:pt>
                <c:pt idx="4">
                  <c:v>0.40363000277064454</c:v>
                </c:pt>
                <c:pt idx="5">
                  <c:v>0.40250961621596093</c:v>
                </c:pt>
                <c:pt idx="6">
                  <c:v>0.3970696537574141</c:v>
                </c:pt>
                <c:pt idx="7">
                  <c:v>0.38925996930914719</c:v>
                </c:pt>
                <c:pt idx="8">
                  <c:v>0.38072331075906241</c:v>
                </c:pt>
                <c:pt idx="9">
                  <c:v>0.37327306075479405</c:v>
                </c:pt>
                <c:pt idx="10">
                  <c:v>0.36228283991511101</c:v>
                </c:pt>
                <c:pt idx="11">
                  <c:v>0.35987247917568688</c:v>
                </c:pt>
                <c:pt idx="12">
                  <c:v>0.35392679612679334</c:v>
                </c:pt>
                <c:pt idx="13">
                  <c:v>0.3528007017938497</c:v>
                </c:pt>
                <c:pt idx="14">
                  <c:v>0.34807459682942743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A6-49A8-813D-BFDD670F79AA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2. Sklepy Małoformatowe do 300m2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SERKI TOPIONE</c:v>
                </c:pt>
                <c:pt idx="4">
                  <c:v>MAJONEZ</c:v>
                </c:pt>
                <c:pt idx="5">
                  <c:v>DANIA GOTOWE W SŁOIKACH</c:v>
                </c:pt>
                <c:pt idx="6">
                  <c:v>PRZETWORY POMIDOROWE</c:v>
                </c:pt>
                <c:pt idx="7">
                  <c:v>DANIA GOTOWE W PUSZKACH</c:v>
                </c:pt>
                <c:pt idx="8">
                  <c:v>MARGARYNA</c:v>
                </c:pt>
                <c:pt idx="9">
                  <c:v>MLEKO W PROSZKU</c:v>
                </c:pt>
                <c:pt idx="10">
                  <c:v>ZUPKI INSTANT W SASZETCE</c:v>
                </c:pt>
                <c:pt idx="11">
                  <c:v>KECZUP</c:v>
                </c:pt>
                <c:pt idx="12">
                  <c:v>SERY PLEŚNIOWE</c:v>
                </c:pt>
                <c:pt idx="13">
                  <c:v>MLEKO</c:v>
                </c:pt>
                <c:pt idx="14">
                  <c:v>ROGALIKI, BABECZKI, TORCIKI</c:v>
                </c:pt>
              </c:strCache>
            </c:strRef>
          </c:cat>
          <c:val>
            <c:numRef>
              <c:f>Arkusz1!$C$2:$C$16</c:f>
              <c:numCache>
                <c:formatCode>0.0%</c:formatCode>
                <c:ptCount val="15"/>
                <c:pt idx="0">
                  <c:v>0.40971848080399731</c:v>
                </c:pt>
                <c:pt idx="1">
                  <c:v>0.12515845428353289</c:v>
                </c:pt>
                <c:pt idx="2">
                  <c:v>0.1073730206911101</c:v>
                </c:pt>
                <c:pt idx="3">
                  <c:v>5.3088678541025391E-2</c:v>
                </c:pt>
                <c:pt idx="4">
                  <c:v>0.13196739729737583</c:v>
                </c:pt>
                <c:pt idx="5">
                  <c:v>6.1810925407013162E-3</c:v>
                </c:pt>
                <c:pt idx="6">
                  <c:v>1.3735939027472055E-2</c:v>
                </c:pt>
                <c:pt idx="7">
                  <c:v>1E-3</c:v>
                </c:pt>
                <c:pt idx="8">
                  <c:v>0.29657398396891543</c:v>
                </c:pt>
                <c:pt idx="9">
                  <c:v>0.20865418534932934</c:v>
                </c:pt>
                <c:pt idx="10">
                  <c:v>0.12988869291393934</c:v>
                </c:pt>
                <c:pt idx="11">
                  <c:v>7.2528986727922851E-2</c:v>
                </c:pt>
                <c:pt idx="12">
                  <c:v>6.0690625590735126E-2</c:v>
                </c:pt>
                <c:pt idx="13">
                  <c:v>0.13969872043270626</c:v>
                </c:pt>
                <c:pt idx="14">
                  <c:v>8.1443320194688251E-2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A6-49A8-813D-BFDD670F79A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3. Sklepy Małoformatowe do 300m2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SERKI TOPIONE</c:v>
                </c:pt>
                <c:pt idx="4">
                  <c:v>MAJONEZ</c:v>
                </c:pt>
                <c:pt idx="5">
                  <c:v>DANIA GOTOWE W SŁOIKACH</c:v>
                </c:pt>
                <c:pt idx="6">
                  <c:v>PRZETWORY POMIDOROWE</c:v>
                </c:pt>
                <c:pt idx="7">
                  <c:v>DANIA GOTOWE W PUSZKACH</c:v>
                </c:pt>
                <c:pt idx="8">
                  <c:v>MARGARYNA</c:v>
                </c:pt>
                <c:pt idx="9">
                  <c:v>MLEKO W PROSZKU</c:v>
                </c:pt>
                <c:pt idx="10">
                  <c:v>ZUPKI INSTANT W SASZETCE</c:v>
                </c:pt>
                <c:pt idx="11">
                  <c:v>KECZUP</c:v>
                </c:pt>
                <c:pt idx="12">
                  <c:v>SERY PLEŚNIOWE</c:v>
                </c:pt>
                <c:pt idx="13">
                  <c:v>MLEKO</c:v>
                </c:pt>
                <c:pt idx="14">
                  <c:v>ROGALIKI, BABECZKI, TORCIKI</c:v>
                </c:pt>
              </c:strCache>
            </c:strRef>
          </c:cat>
          <c:val>
            <c:numRef>
              <c:f>Arkusz1!$D$2:$D$16</c:f>
              <c:numCache>
                <c:formatCode>0.0%</c:formatCode>
                <c:ptCount val="15"/>
                <c:pt idx="0">
                  <c:v>1.2284798903883938</c:v>
                </c:pt>
                <c:pt idx="1">
                  <c:v>0.68053137279921128</c:v>
                </c:pt>
                <c:pt idx="2">
                  <c:v>0.60448682479735338</c:v>
                </c:pt>
                <c:pt idx="3">
                  <c:v>0.47848350565408571</c:v>
                </c:pt>
                <c:pt idx="4">
                  <c:v>0.53559740006802037</c:v>
                </c:pt>
                <c:pt idx="5">
                  <c:v>0.40869070875666225</c:v>
                </c:pt>
                <c:pt idx="6">
                  <c:v>0.41080559278488615</c:v>
                </c:pt>
                <c:pt idx="7">
                  <c:v>0.39025996930914719</c:v>
                </c:pt>
                <c:pt idx="8">
                  <c:v>0.67729729472797784</c:v>
                </c:pt>
                <c:pt idx="9">
                  <c:v>0.58192724610412339</c:v>
                </c:pt>
                <c:pt idx="10">
                  <c:v>0.49217153282905035</c:v>
                </c:pt>
                <c:pt idx="11">
                  <c:v>0.43240146590360973</c:v>
                </c:pt>
                <c:pt idx="12">
                  <c:v>0.41461742171752847</c:v>
                </c:pt>
                <c:pt idx="13">
                  <c:v>0.49249942222655596</c:v>
                </c:pt>
                <c:pt idx="14">
                  <c:v>0.42951791702411568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A6-49A8-813D-BFDD670F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9545344"/>
        <c:axId val="139550752"/>
      </c:barChart>
      <c:catAx>
        <c:axId val="13954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1.6"/>
        </c:scaling>
        <c:delete val="1"/>
        <c:axPos val="t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Arkusz1!$B$1</c:f>
              <c:strCache>
                <c:ptCount val="1"/>
                <c:pt idx="0">
                  <c:v>1. Sklepy Małoformatowe do 300m2</c:v>
                </c:pt>
              </c:strCache>
            </c:strRef>
          </c:tx>
          <c:spPr>
            <a:solidFill>
              <a:srgbClr val="27513B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EF-4887-A7E0-E8992DDAAEE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EF-4887-A7E0-E8992DDAAEE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EF-4887-A7E0-E8992DDAAEE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2EF-4887-A7E0-E8992DDAAE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MAJONEZ</c:v>
                </c:pt>
                <c:pt idx="4">
                  <c:v>SÓL</c:v>
                </c:pt>
                <c:pt idx="5">
                  <c:v>ZUPY INSTANT CHIŃSKIE</c:v>
                </c:pt>
                <c:pt idx="6">
                  <c:v>BUŁKA TARTA</c:v>
                </c:pt>
                <c:pt idx="7">
                  <c:v>SERKI TOPIONE</c:v>
                </c:pt>
                <c:pt idx="8">
                  <c:v>DANIA INSTANT</c:v>
                </c:pt>
                <c:pt idx="9">
                  <c:v>MLEKO</c:v>
                </c:pt>
                <c:pt idx="10">
                  <c:v>MARGARYNA</c:v>
                </c:pt>
                <c:pt idx="11">
                  <c:v>KARMA DLA PSÓW MOKRA</c:v>
                </c:pt>
                <c:pt idx="12">
                  <c:v>PRZETWORY POMIDOROWE</c:v>
                </c:pt>
                <c:pt idx="13">
                  <c:v>MAŚLANKI</c:v>
                </c:pt>
                <c:pt idx="14">
                  <c:v>KASZE</c:v>
                </c:pt>
              </c:strCache>
            </c:strRef>
          </c:cat>
          <c:val>
            <c:numRef>
              <c:f>Arkusz1!$B$2:$B$16</c:f>
              <c:numCache>
                <c:formatCode>0.0%</c:formatCode>
                <c:ptCount val="15"/>
                <c:pt idx="0">
                  <c:v>0.78356588068221478</c:v>
                </c:pt>
                <c:pt idx="1">
                  <c:v>0.52793602136375828</c:v>
                </c:pt>
                <c:pt idx="2">
                  <c:v>0.47600191046671658</c:v>
                </c:pt>
                <c:pt idx="3">
                  <c:v>0.46614817447593304</c:v>
                </c:pt>
                <c:pt idx="4">
                  <c:v>0.46256654211811843</c:v>
                </c:pt>
                <c:pt idx="5">
                  <c:v>0.40618053702201884</c:v>
                </c:pt>
                <c:pt idx="6">
                  <c:v>0.39105122618672961</c:v>
                </c:pt>
                <c:pt idx="7">
                  <c:v>0.37409153635846981</c:v>
                </c:pt>
                <c:pt idx="8">
                  <c:v>0.36648077531111922</c:v>
                </c:pt>
                <c:pt idx="9">
                  <c:v>0.356441547572101</c:v>
                </c:pt>
                <c:pt idx="10">
                  <c:v>0.35371668839357628</c:v>
                </c:pt>
                <c:pt idx="11">
                  <c:v>0.35080193362571777</c:v>
                </c:pt>
                <c:pt idx="12">
                  <c:v>0.34446354469035523</c:v>
                </c:pt>
                <c:pt idx="13">
                  <c:v>0.3421535764946797</c:v>
                </c:pt>
                <c:pt idx="14">
                  <c:v>0.34032839575824703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F-4887-A7E0-E8992DDAAEE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2. Sklepy Małoformatowe do 300m2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MAJONEZ</c:v>
                </c:pt>
                <c:pt idx="4">
                  <c:v>SÓL</c:v>
                </c:pt>
                <c:pt idx="5">
                  <c:v>ZUPY INSTANT CHIŃSKIE</c:v>
                </c:pt>
                <c:pt idx="6">
                  <c:v>BUŁKA TARTA</c:v>
                </c:pt>
                <c:pt idx="7">
                  <c:v>SERKI TOPIONE</c:v>
                </c:pt>
                <c:pt idx="8">
                  <c:v>DANIA INSTANT</c:v>
                </c:pt>
                <c:pt idx="9">
                  <c:v>MLEKO</c:v>
                </c:pt>
                <c:pt idx="10">
                  <c:v>MARGARYNA</c:v>
                </c:pt>
                <c:pt idx="11">
                  <c:v>KARMA DLA PSÓW MOKRA</c:v>
                </c:pt>
                <c:pt idx="12">
                  <c:v>PRZETWORY POMIDOROWE</c:v>
                </c:pt>
                <c:pt idx="13">
                  <c:v>MAŚLANKI</c:v>
                </c:pt>
                <c:pt idx="14">
                  <c:v>KASZE</c:v>
                </c:pt>
              </c:strCache>
            </c:strRef>
          </c:cat>
          <c:val>
            <c:numRef>
              <c:f>Arkusz1!$C$2:$C$16</c:f>
              <c:numCache>
                <c:formatCode>0.0%</c:formatCode>
                <c:ptCount val="15"/>
                <c:pt idx="0">
                  <c:v>0.3973098204591603</c:v>
                </c:pt>
                <c:pt idx="1">
                  <c:v>0.15752329675108667</c:v>
                </c:pt>
                <c:pt idx="2">
                  <c:v>0.16942153122733816</c:v>
                </c:pt>
                <c:pt idx="3">
                  <c:v>0.11784658157757133</c:v>
                </c:pt>
                <c:pt idx="4">
                  <c:v>0.10538853689019589</c:v>
                </c:pt>
                <c:pt idx="5">
                  <c:v>8.7915510978392009E-2</c:v>
                </c:pt>
                <c:pt idx="6">
                  <c:v>0.19851661140376531</c:v>
                </c:pt>
                <c:pt idx="7">
                  <c:v>8.8584453013303754E-2</c:v>
                </c:pt>
                <c:pt idx="8">
                  <c:v>3.7865042136714377E-2</c:v>
                </c:pt>
                <c:pt idx="9">
                  <c:v>0.17028331825554655</c:v>
                </c:pt>
                <c:pt idx="10">
                  <c:v>0.33930248206842983</c:v>
                </c:pt>
                <c:pt idx="11">
                  <c:v>0.13281324905876435</c:v>
                </c:pt>
                <c:pt idx="12">
                  <c:v>3.0310782165991146E-2</c:v>
                </c:pt>
                <c:pt idx="13">
                  <c:v>0.12088397875665602</c:v>
                </c:pt>
                <c:pt idx="14">
                  <c:v>0.21423843370830009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F-4887-A7E0-E8992DDAAEE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3. Sklepy Małoformatowe do 300m2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Semi-Bold" panose="020B060402020202020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Arkusz1!$A$2:$A$16</c:f>
              <c:strCache>
                <c:ptCount val="15"/>
                <c:pt idx="0">
                  <c:v>CUKIER</c:v>
                </c:pt>
                <c:pt idx="1">
                  <c:v>PRZEKĄSKI DLA PSÓW</c:v>
                </c:pt>
                <c:pt idx="2">
                  <c:v>KARMA DLA PSÓW SUCHA</c:v>
                </c:pt>
                <c:pt idx="3">
                  <c:v>MAJONEZ</c:v>
                </c:pt>
                <c:pt idx="4">
                  <c:v>SÓL</c:v>
                </c:pt>
                <c:pt idx="5">
                  <c:v>ZUPY INSTANT CHIŃSKIE</c:v>
                </c:pt>
                <c:pt idx="6">
                  <c:v>BUŁKA TARTA</c:v>
                </c:pt>
                <c:pt idx="7">
                  <c:v>SERKI TOPIONE</c:v>
                </c:pt>
                <c:pt idx="8">
                  <c:v>DANIA INSTANT</c:v>
                </c:pt>
                <c:pt idx="9">
                  <c:v>MLEKO</c:v>
                </c:pt>
                <c:pt idx="10">
                  <c:v>MARGARYNA</c:v>
                </c:pt>
                <c:pt idx="11">
                  <c:v>KARMA DLA PSÓW MOKRA</c:v>
                </c:pt>
                <c:pt idx="12">
                  <c:v>PRZETWORY POMIDOROWE</c:v>
                </c:pt>
                <c:pt idx="13">
                  <c:v>MAŚLANKI</c:v>
                </c:pt>
                <c:pt idx="14">
                  <c:v>KASZE</c:v>
                </c:pt>
              </c:strCache>
            </c:strRef>
          </c:cat>
          <c:val>
            <c:numRef>
              <c:f>Arkusz1!$D$2:$D$16</c:f>
              <c:numCache>
                <c:formatCode>0.0%</c:formatCode>
                <c:ptCount val="15"/>
                <c:pt idx="0">
                  <c:v>1.1808757011413751</c:v>
                </c:pt>
                <c:pt idx="1">
                  <c:v>0.68545931811484495</c:v>
                </c:pt>
                <c:pt idx="2">
                  <c:v>0.64542344169405474</c:v>
                </c:pt>
                <c:pt idx="3">
                  <c:v>0.58399475605350437</c:v>
                </c:pt>
                <c:pt idx="4">
                  <c:v>0.56795507900831432</c:v>
                </c:pt>
                <c:pt idx="5">
                  <c:v>0.49409604800041085</c:v>
                </c:pt>
                <c:pt idx="6">
                  <c:v>0.58956783759049491</c:v>
                </c:pt>
                <c:pt idx="7">
                  <c:v>0.46267598937177357</c:v>
                </c:pt>
                <c:pt idx="8">
                  <c:v>0.4043458174478336</c:v>
                </c:pt>
                <c:pt idx="9">
                  <c:v>0.52672486582764755</c:v>
                </c:pt>
                <c:pt idx="10">
                  <c:v>0.69301917046200612</c:v>
                </c:pt>
                <c:pt idx="11">
                  <c:v>0.48361518268448211</c:v>
                </c:pt>
                <c:pt idx="12">
                  <c:v>0.37477432685634637</c:v>
                </c:pt>
                <c:pt idx="13">
                  <c:v>0.46303755525133572</c:v>
                </c:pt>
                <c:pt idx="14">
                  <c:v>0.55456682946654712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EF-4887-A7E0-E8992DDAA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9545344"/>
        <c:axId val="139550752"/>
      </c:barChart>
      <c:catAx>
        <c:axId val="139545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50752"/>
        <c:crosses val="autoZero"/>
        <c:auto val="1"/>
        <c:lblAlgn val="ctr"/>
        <c:lblOffset val="100"/>
        <c:noMultiLvlLbl val="0"/>
      </c:catAx>
      <c:valAx>
        <c:axId val="139550752"/>
        <c:scaling>
          <c:orientation val="minMax"/>
          <c:max val="1.6"/>
        </c:scaling>
        <c:delete val="1"/>
        <c:axPos val="t"/>
        <c:numFmt formatCode="0.0%" sourceLinked="1"/>
        <c:majorTickMark val="out"/>
        <c:minorTickMark val="none"/>
        <c:tickLblPos val="nextTo"/>
        <c:crossAx val="1395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0.0191</cdr:x>
      <cdr:y>0.51669</cdr:y>
    </cdr:from>
    <cdr:to>
      <cdr:x>0.24251</cdr:x>
      <cdr:y>0.66593</cdr:y>
    </cdr:to>
    <cdr:sp macro="" textlink="">
      <cdr:nvSpPr>
        <cdr:cNvPr id="7" name="Dymek mowy: prostokąt z zaokrąglonymi rogami 6">
          <a:extLst xmlns:a="http://schemas.openxmlformats.org/drawingml/2006/main">
            <a:ext uri="{FF2B5EF4-FFF2-40B4-BE49-F238E27FC236}">
              <a16:creationId xmlns:a16="http://schemas.microsoft.com/office/drawing/2014/main" id="{7A625D0B-56AA-CDFD-6242-275F852816D6}"/>
            </a:ext>
          </a:extLst>
        </cdr:cNvPr>
        <cdr:cNvSpPr/>
      </cdr:nvSpPr>
      <cdr:spPr>
        <a:xfrm xmlns:a="http://schemas.openxmlformats.org/drawingml/2006/main">
          <a:off x="222074" y="3799012"/>
          <a:ext cx="2597326" cy="1097310"/>
        </a:xfrm>
        <a:prstGeom xmlns:a="http://schemas.openxmlformats.org/drawingml/2006/main" prst="wedgeRoundRectCallout">
          <a:avLst>
            <a:gd name="adj1" fmla="val -41478"/>
            <a:gd name="adj2" fmla="val 63851"/>
            <a:gd name="adj3" fmla="val 16667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800" dirty="0">
              <a:solidFill>
                <a:schemeClr val="bg1"/>
              </a:solidFill>
              <a:latin typeface="Montserrat Semi-Bold" panose="020B0604020202020204" charset="-18"/>
            </a:rPr>
            <a:t>Podatek Cukrowy</a:t>
          </a:r>
        </a:p>
        <a:p xmlns:a="http://schemas.openxmlformats.org/drawingml/2006/main">
          <a:pPr algn="ctr"/>
          <a:r>
            <a:rPr lang="pl-PL" sz="1800" dirty="0">
              <a:solidFill>
                <a:schemeClr val="bg1"/>
              </a:solidFill>
              <a:latin typeface="Montserrat Semi-Bold" panose="020B0604020202020204" charset="-18"/>
            </a:rPr>
            <a:t>Podatek Detaliczny</a:t>
          </a:r>
        </a:p>
        <a:p xmlns:a="http://schemas.openxmlformats.org/drawingml/2006/main">
          <a:pPr algn="ctr"/>
          <a:r>
            <a:rPr lang="pl-PL" sz="1800" dirty="0">
              <a:solidFill>
                <a:schemeClr val="bg1"/>
              </a:solidFill>
              <a:latin typeface="Montserrat Semi-Bold" panose="020B0604020202020204" charset="-18"/>
            </a:rPr>
            <a:t>Opłata Małpkowa</a:t>
          </a:r>
        </a:p>
      </cdr:txBody>
    </cdr:sp>
  </cdr:relSizeAnchor>
  <cdr:relSizeAnchor xmlns:cdr="http://schemas.openxmlformats.org/drawingml/2006/chartDrawing">
    <cdr:from>
      <cdr:x>0.38671</cdr:x>
      <cdr:y>0.79115</cdr:y>
    </cdr:from>
    <cdr:to>
      <cdr:x>0.51124</cdr:x>
      <cdr:y>0.89161</cdr:y>
    </cdr:to>
    <cdr:sp macro="" textlink="">
      <cdr:nvSpPr>
        <cdr:cNvPr id="8" name="Dymek mowy: prostokąt z zaokrąglonymi rogami 7">
          <a:extLst xmlns:a="http://schemas.openxmlformats.org/drawingml/2006/main">
            <a:ext uri="{FF2B5EF4-FFF2-40B4-BE49-F238E27FC236}">
              <a16:creationId xmlns:a16="http://schemas.microsoft.com/office/drawing/2014/main" id="{4A29B1DF-539E-161A-4CAA-12AC99D4C953}"/>
            </a:ext>
          </a:extLst>
        </cdr:cNvPr>
        <cdr:cNvSpPr/>
      </cdr:nvSpPr>
      <cdr:spPr>
        <a:xfrm xmlns:a="http://schemas.openxmlformats.org/drawingml/2006/main">
          <a:off x="4495800" y="5817071"/>
          <a:ext cx="1447800" cy="738664"/>
        </a:xfrm>
        <a:prstGeom xmlns:a="http://schemas.openxmlformats.org/drawingml/2006/main" prst="wedgeRoundRectCallout">
          <a:avLst>
            <a:gd name="adj1" fmla="val 18928"/>
            <a:gd name="adj2" fmla="val -92107"/>
            <a:gd name="adj3" fmla="val 16667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dirty="0">
              <a:solidFill>
                <a:schemeClr val="bg1"/>
              </a:solidFill>
              <a:latin typeface="Montserrat Semi-Bold" panose="020B0604020202020204" charset="-18"/>
            </a:rPr>
            <a:t>Akcyza 2022</a:t>
          </a:r>
        </a:p>
      </cdr:txBody>
    </cdr:sp>
  </cdr:relSizeAnchor>
  <cdr:relSizeAnchor xmlns:cdr="http://schemas.openxmlformats.org/drawingml/2006/chartDrawing">
    <cdr:from>
      <cdr:x>0.42604</cdr:x>
      <cdr:y>0.42304</cdr:y>
    </cdr:from>
    <cdr:to>
      <cdr:x>0.54679</cdr:x>
      <cdr:y>0.5235</cdr:y>
    </cdr:to>
    <cdr:sp macro="" textlink="">
      <cdr:nvSpPr>
        <cdr:cNvPr id="9" name="Dymek mowy: prostokąt z zaokrąglonymi rogami 8">
          <a:extLst xmlns:a="http://schemas.openxmlformats.org/drawingml/2006/main">
            <a:ext uri="{FF2B5EF4-FFF2-40B4-BE49-F238E27FC236}">
              <a16:creationId xmlns:a16="http://schemas.microsoft.com/office/drawing/2014/main" id="{9D692F42-B0E1-22FB-F048-54D6F985BB40}"/>
            </a:ext>
          </a:extLst>
        </cdr:cNvPr>
        <cdr:cNvSpPr/>
      </cdr:nvSpPr>
      <cdr:spPr>
        <a:xfrm xmlns:a="http://schemas.openxmlformats.org/drawingml/2006/main">
          <a:off x="4952999" y="3110489"/>
          <a:ext cx="1403875" cy="738664"/>
        </a:xfrm>
        <a:prstGeom xmlns:a="http://schemas.openxmlformats.org/drawingml/2006/main" prst="wedgeRoundRectCallout">
          <a:avLst>
            <a:gd name="adj1" fmla="val 18928"/>
            <a:gd name="adj2" fmla="val 79872"/>
            <a:gd name="adj3" fmla="val 16667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dirty="0">
              <a:solidFill>
                <a:schemeClr val="bg1"/>
              </a:solidFill>
              <a:latin typeface="Montserrat Semi-Bold" panose="020B0604020202020204" charset="-18"/>
            </a:rPr>
            <a:t>Obniżka VAT</a:t>
          </a:r>
        </a:p>
      </cdr:txBody>
    </cdr:sp>
  </cdr:relSizeAnchor>
  <cdr:relSizeAnchor xmlns:cdr="http://schemas.openxmlformats.org/drawingml/2006/chartDrawing">
    <cdr:from>
      <cdr:x>0.68421</cdr:x>
      <cdr:y>0.1436</cdr:y>
    </cdr:from>
    <cdr:to>
      <cdr:x>0.7966</cdr:x>
      <cdr:y>0.26948</cdr:y>
    </cdr:to>
    <cdr:sp macro="" textlink="">
      <cdr:nvSpPr>
        <cdr:cNvPr id="10" name="Dymek mowy: prostokąt z zaokrąglonymi rogami 9">
          <a:extLst xmlns:a="http://schemas.openxmlformats.org/drawingml/2006/main">
            <a:ext uri="{FF2B5EF4-FFF2-40B4-BE49-F238E27FC236}">
              <a16:creationId xmlns:a16="http://schemas.microsoft.com/office/drawing/2014/main" id="{47A3A1C9-F9E7-2BC2-E0F3-C062F8A2DFEC}"/>
            </a:ext>
          </a:extLst>
        </cdr:cNvPr>
        <cdr:cNvSpPr/>
      </cdr:nvSpPr>
      <cdr:spPr>
        <a:xfrm xmlns:a="http://schemas.openxmlformats.org/drawingml/2006/main">
          <a:off x="7954499" y="1055813"/>
          <a:ext cx="1306614" cy="925560"/>
        </a:xfrm>
        <a:prstGeom xmlns:a="http://schemas.openxmlformats.org/drawingml/2006/main" prst="wedgeRoundRectCallout">
          <a:avLst>
            <a:gd name="adj1" fmla="val 35277"/>
            <a:gd name="adj2" fmla="val 71346"/>
            <a:gd name="adj3" fmla="val 16667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800" dirty="0">
              <a:solidFill>
                <a:schemeClr val="bg1"/>
              </a:solidFill>
              <a:latin typeface="Montserrat Semi-Bold" panose="020B0604020202020204" charset="-18"/>
            </a:rPr>
            <a:t>Spadek Cen usług</a:t>
          </a:r>
        </a:p>
      </cdr:txBody>
    </cdr:sp>
  </cdr:relSizeAnchor>
  <cdr:relSizeAnchor xmlns:cdr="http://schemas.openxmlformats.org/drawingml/2006/chartDrawing">
    <cdr:from>
      <cdr:x>0.85857</cdr:x>
      <cdr:y>0.46601</cdr:y>
    </cdr:from>
    <cdr:to>
      <cdr:x>0.96566</cdr:x>
      <cdr:y>0.56012</cdr:y>
    </cdr:to>
    <cdr:sp macro="" textlink="">
      <cdr:nvSpPr>
        <cdr:cNvPr id="11" name="Dymek mowy: prostokąt z zaokrąglonymi rogami 10">
          <a:extLst xmlns:a="http://schemas.openxmlformats.org/drawingml/2006/main">
            <a:ext uri="{FF2B5EF4-FFF2-40B4-BE49-F238E27FC236}">
              <a16:creationId xmlns:a16="http://schemas.microsoft.com/office/drawing/2014/main" id="{514E2368-6960-F234-A0AC-204BA5AC317C}"/>
            </a:ext>
          </a:extLst>
        </cdr:cNvPr>
        <cdr:cNvSpPr/>
      </cdr:nvSpPr>
      <cdr:spPr>
        <a:xfrm xmlns:a="http://schemas.openxmlformats.org/drawingml/2006/main">
          <a:off x="9981561" y="3426434"/>
          <a:ext cx="1244988" cy="691960"/>
        </a:xfrm>
        <a:prstGeom xmlns:a="http://schemas.openxmlformats.org/drawingml/2006/main" prst="wedgeRoundRectCallout">
          <a:avLst>
            <a:gd name="adj1" fmla="val 18928"/>
            <a:gd name="adj2" fmla="val -92107"/>
            <a:gd name="adj3" fmla="val 16667"/>
          </a:avLst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000" dirty="0">
              <a:solidFill>
                <a:schemeClr val="bg1"/>
              </a:solidFill>
              <a:latin typeface="Montserrat Semi-Bold" panose="020B0604020202020204" charset="-18"/>
            </a:rPr>
            <a:t>Akcyza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2F35-9FBC-4C32-B330-224B39966A25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E318-9AAD-4405-8307-707570FD4F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67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45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81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26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8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26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03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79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72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38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E318-9AAD-4405-8307-707570FD4F4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5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1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588" r="19218" b="156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277" y="9608882"/>
            <a:ext cx="428947" cy="428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93435" y="2162236"/>
            <a:ext cx="3301130" cy="10917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57400" y="5232753"/>
            <a:ext cx="14328681" cy="216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pl-PL" sz="8999" spc="89" dirty="0">
                <a:solidFill>
                  <a:schemeClr val="bg1"/>
                </a:solidFill>
                <a:latin typeface="Open Sans Bold"/>
              </a:rPr>
              <a:t>Wpływ</a:t>
            </a:r>
            <a:r>
              <a:rPr lang="pl-PL" sz="8999" spc="89" dirty="0">
                <a:solidFill>
                  <a:srgbClr val="F7CC3A"/>
                </a:solidFill>
                <a:latin typeface="Open Sans Bold"/>
              </a:rPr>
              <a:t> inflacji </a:t>
            </a:r>
            <a:r>
              <a:rPr lang="pl-PL" sz="8999" spc="89" dirty="0">
                <a:solidFill>
                  <a:schemeClr val="bg1"/>
                </a:solidFill>
                <a:latin typeface="Open Sans Bold"/>
              </a:rPr>
              <a:t>na sprzedaż detaliczną</a:t>
            </a:r>
            <a:endParaRPr lang="en-US" sz="8999" spc="89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785052" y="3833742"/>
            <a:ext cx="10717896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Open Sans"/>
              </a:rPr>
              <a:t>prezentuje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641427"/>
            <a:ext cx="322741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72">
                <a:solidFill>
                  <a:srgbClr val="FFFFFF"/>
                </a:solidFill>
                <a:latin typeface="Roboto"/>
              </a:rPr>
              <a:t>www.cmr.com.pl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60585" y="9561257"/>
            <a:ext cx="322741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72">
                <a:solidFill>
                  <a:srgbClr val="FFFFFF"/>
                </a:solidFill>
                <a:latin typeface="Roboto"/>
              </a:rPr>
              <a:t>#transakcjeNieDeklaracje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910932" cy="10287000"/>
          </a:xfrm>
          <a:prstGeom prst="rect">
            <a:avLst/>
          </a:prstGeom>
          <a:solidFill>
            <a:srgbClr val="214E3B"/>
          </a:solidFill>
        </p:spPr>
      </p:sp>
      <p:sp>
        <p:nvSpPr>
          <p:cNvPr id="5" name="AutoShape 5"/>
          <p:cNvSpPr/>
          <p:nvPr/>
        </p:nvSpPr>
        <p:spPr>
          <a:xfrm rot="28065">
            <a:off x="808460" y="5760243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960860" y="5912643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97980" y="530469"/>
            <a:ext cx="11625798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242424"/>
                </a:solidFill>
                <a:latin typeface="Montserrat Semi-Bold Bold"/>
              </a:rPr>
              <a:t>Koszyki zakupowe a inflacja</a:t>
            </a:r>
            <a:endParaRPr lang="en-US" sz="4400" dirty="0">
              <a:solidFill>
                <a:srgbClr val="242424"/>
              </a:solidFill>
              <a:latin typeface="Montserrat Semi-Bold Bold"/>
            </a:endParaRP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8640C192-0D5D-0C60-41C3-104D6DCF2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2408"/>
              </p:ext>
            </p:extLst>
          </p:nvPr>
        </p:nvGraphicFramePr>
        <p:xfrm>
          <a:off x="5344389" y="2101180"/>
          <a:ext cx="6086889" cy="370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53799FA8-EE71-6822-F4EF-A1D151F6C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16788"/>
              </p:ext>
            </p:extLst>
          </p:nvPr>
        </p:nvGraphicFramePr>
        <p:xfrm>
          <a:off x="11536889" y="2101180"/>
          <a:ext cx="6086889" cy="370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32CEA631-42EF-16E7-9111-4BCB95550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891357"/>
              </p:ext>
            </p:extLst>
          </p:nvPr>
        </p:nvGraphicFramePr>
        <p:xfrm>
          <a:off x="11536890" y="6045771"/>
          <a:ext cx="6086888" cy="382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91D8B563-DC4A-52B4-A7B3-4A72F3A23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097645"/>
              </p:ext>
            </p:extLst>
          </p:nvPr>
        </p:nvGraphicFramePr>
        <p:xfrm>
          <a:off x="5344390" y="6045772"/>
          <a:ext cx="6086888" cy="382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BB395953-5A58-BC3F-81A9-055E3145491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0373" y="2374706"/>
            <a:ext cx="4684597" cy="3123064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A2E7E44A-7A22-C240-170B-A50B89CE8A57}"/>
              </a:ext>
            </a:extLst>
          </p:cNvPr>
          <p:cNvSpPr txBox="1"/>
          <p:nvPr/>
        </p:nvSpPr>
        <p:spPr>
          <a:xfrm>
            <a:off x="6709341" y="2480450"/>
            <a:ext cx="28989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Sklepy </a:t>
            </a:r>
          </a:p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Małoformatowe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7CC13D2-5540-0510-3B24-3F73F7D6F4B3}"/>
              </a:ext>
            </a:extLst>
          </p:cNvPr>
          <p:cNvSpPr txBox="1"/>
          <p:nvPr/>
        </p:nvSpPr>
        <p:spPr>
          <a:xfrm>
            <a:off x="13345955" y="2374706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Supermarkety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7AB84CA1-1A83-D65F-7E9B-A0953DEB2E64}"/>
              </a:ext>
            </a:extLst>
          </p:cNvPr>
          <p:cNvSpPr txBox="1"/>
          <p:nvPr/>
        </p:nvSpPr>
        <p:spPr>
          <a:xfrm>
            <a:off x="7265155" y="6045772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Dyskonty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379CF11A-AAA0-6F03-07B7-7B1E4A042B7F}"/>
              </a:ext>
            </a:extLst>
          </p:cNvPr>
          <p:cNvSpPr txBox="1"/>
          <p:nvPr/>
        </p:nvSpPr>
        <p:spPr>
          <a:xfrm>
            <a:off x="13345955" y="5861105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Hipermarkety</a:t>
            </a:r>
          </a:p>
        </p:txBody>
      </p:sp>
      <p:sp>
        <p:nvSpPr>
          <p:cNvPr id="19" name="Trójkąt równoramienny 18">
            <a:extLst>
              <a:ext uri="{FF2B5EF4-FFF2-40B4-BE49-F238E27FC236}">
                <a16:creationId xmlns:a16="http://schemas.microsoft.com/office/drawing/2014/main" id="{ED43D9C8-02DB-DB57-E2EF-BC7CEB5BE45D}"/>
              </a:ext>
            </a:extLst>
          </p:cNvPr>
          <p:cNvSpPr/>
          <p:nvPr/>
        </p:nvSpPr>
        <p:spPr>
          <a:xfrm rot="10800000">
            <a:off x="10637589" y="4485547"/>
            <a:ext cx="541191" cy="184665"/>
          </a:xfrm>
          <a:prstGeom prst="triangle">
            <a:avLst/>
          </a:prstGeom>
          <a:solidFill>
            <a:srgbClr val="EE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5E1A9B5-FFAB-F8DA-B329-7A2AA79A6861}"/>
              </a:ext>
            </a:extLst>
          </p:cNvPr>
          <p:cNvSpPr txBox="1"/>
          <p:nvPr/>
        </p:nvSpPr>
        <p:spPr>
          <a:xfrm>
            <a:off x="10385093" y="4098910"/>
            <a:ext cx="10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EE0447"/>
                </a:solidFill>
                <a:latin typeface="Montserrat Semi-Bold" panose="020B0604020202020204" charset="-18"/>
              </a:rPr>
              <a:t>-4,1%</a:t>
            </a:r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360A8B1D-AC95-1324-59CA-A3D72E6F3182}"/>
              </a:ext>
            </a:extLst>
          </p:cNvPr>
          <p:cNvSpPr/>
          <p:nvPr/>
        </p:nvSpPr>
        <p:spPr>
          <a:xfrm rot="10800000">
            <a:off x="17030282" y="3778666"/>
            <a:ext cx="541191" cy="184665"/>
          </a:xfrm>
          <a:prstGeom prst="triangle">
            <a:avLst/>
          </a:prstGeom>
          <a:solidFill>
            <a:srgbClr val="EE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FF98370-3C02-B41B-C5CE-ECC0C753E400}"/>
              </a:ext>
            </a:extLst>
          </p:cNvPr>
          <p:cNvSpPr txBox="1"/>
          <p:nvPr/>
        </p:nvSpPr>
        <p:spPr>
          <a:xfrm>
            <a:off x="16777784" y="3365001"/>
            <a:ext cx="10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EE0447"/>
                </a:solidFill>
                <a:latin typeface="Montserrat Semi-Bold" panose="020B0604020202020204" charset="-18"/>
              </a:rPr>
              <a:t>-7,1%</a:t>
            </a:r>
          </a:p>
        </p:txBody>
      </p:sp>
      <p:sp>
        <p:nvSpPr>
          <p:cNvPr id="23" name="Trójkąt równoramienny 22">
            <a:extLst>
              <a:ext uri="{FF2B5EF4-FFF2-40B4-BE49-F238E27FC236}">
                <a16:creationId xmlns:a16="http://schemas.microsoft.com/office/drawing/2014/main" id="{C2BEB361-E155-7C91-9C0D-2E0858C8F2F5}"/>
              </a:ext>
            </a:extLst>
          </p:cNvPr>
          <p:cNvSpPr/>
          <p:nvPr/>
        </p:nvSpPr>
        <p:spPr>
          <a:xfrm rot="10800000">
            <a:off x="10615824" y="7438655"/>
            <a:ext cx="541191" cy="184665"/>
          </a:xfrm>
          <a:prstGeom prst="triangle">
            <a:avLst/>
          </a:prstGeom>
          <a:solidFill>
            <a:srgbClr val="EE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EE3A822-576A-12E4-7E16-15BA9AD5FE1C}"/>
              </a:ext>
            </a:extLst>
          </p:cNvPr>
          <p:cNvSpPr txBox="1"/>
          <p:nvPr/>
        </p:nvSpPr>
        <p:spPr>
          <a:xfrm>
            <a:off x="10403694" y="7069323"/>
            <a:ext cx="10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EE0447"/>
                </a:solidFill>
                <a:latin typeface="Montserrat Semi-Bold" panose="020B0604020202020204" charset="-18"/>
              </a:rPr>
              <a:t>-12,2%</a:t>
            </a: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772CBD43-0B11-A71D-B4DD-790553982453}"/>
              </a:ext>
            </a:extLst>
          </p:cNvPr>
          <p:cNvSpPr/>
          <p:nvPr/>
        </p:nvSpPr>
        <p:spPr>
          <a:xfrm rot="10800000">
            <a:off x="17030284" y="7253989"/>
            <a:ext cx="541191" cy="184665"/>
          </a:xfrm>
          <a:prstGeom prst="triangle">
            <a:avLst/>
          </a:prstGeom>
          <a:solidFill>
            <a:srgbClr val="EE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D9EED95-3A8E-4011-26B1-7BA7FE40C443}"/>
              </a:ext>
            </a:extLst>
          </p:cNvPr>
          <p:cNvSpPr txBox="1"/>
          <p:nvPr/>
        </p:nvSpPr>
        <p:spPr>
          <a:xfrm>
            <a:off x="16777786" y="6884657"/>
            <a:ext cx="10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EE0447"/>
                </a:solidFill>
                <a:latin typeface="Montserrat Semi-Bold" panose="020B0604020202020204" charset="-18"/>
              </a:rPr>
              <a:t>-7,2%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9DC01359-5142-0DFE-A5D1-C74B3B15C129}"/>
              </a:ext>
            </a:extLst>
          </p:cNvPr>
          <p:cNvSpPr txBox="1"/>
          <p:nvPr/>
        </p:nvSpPr>
        <p:spPr>
          <a:xfrm>
            <a:off x="533262" y="6867069"/>
            <a:ext cx="399726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Spadek wielkości 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koszyka we wszystkich kanałach.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Wzrost wartościowy 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napędzany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inflacją</a:t>
            </a:r>
          </a:p>
        </p:txBody>
      </p:sp>
    </p:spTree>
    <p:extLst>
      <p:ext uri="{BB962C8B-B14F-4D97-AF65-F5344CB8AC3E}">
        <p14:creationId xmlns:p14="http://schemas.microsoft.com/office/powerpoint/2010/main" val="66170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9525"/>
            <a:ext cx="18288000" cy="1981508"/>
          </a:xfrm>
          <a:prstGeom prst="rect">
            <a:avLst/>
          </a:prstGeom>
          <a:solidFill>
            <a:srgbClr val="214E3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82968" y="530469"/>
            <a:ext cx="116257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FEFEFE"/>
                </a:solidFill>
                <a:latin typeface="Montserrat Semi-Bold Bold"/>
              </a:rPr>
              <a:t>Koszyki zakupowe a inflacja</a:t>
            </a:r>
            <a:endParaRPr lang="en-US" sz="4400" dirty="0">
              <a:solidFill>
                <a:srgbClr val="FEFEFE"/>
              </a:solidFill>
              <a:latin typeface="Montserrat Semi-Bold Bold"/>
            </a:endParaRP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C8064A60-5815-78AA-F057-28B87651A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25420"/>
              </p:ext>
            </p:extLst>
          </p:nvPr>
        </p:nvGraphicFramePr>
        <p:xfrm>
          <a:off x="180033" y="3543301"/>
          <a:ext cx="4490972" cy="657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C4869660-BDE7-54CC-52F5-29CA26B2B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822498"/>
              </p:ext>
            </p:extLst>
          </p:nvPr>
        </p:nvGraphicFramePr>
        <p:xfrm>
          <a:off x="4775422" y="3543301"/>
          <a:ext cx="4368578" cy="657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EA513981-DE97-CFC9-35EA-AEE08A068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718235"/>
              </p:ext>
            </p:extLst>
          </p:nvPr>
        </p:nvGraphicFramePr>
        <p:xfrm>
          <a:off x="9144000" y="3543301"/>
          <a:ext cx="4452982" cy="657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693AAC43-44A9-76BF-0C47-146BE4478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295580"/>
              </p:ext>
            </p:extLst>
          </p:nvPr>
        </p:nvGraphicFramePr>
        <p:xfrm>
          <a:off x="13621563" y="3543300"/>
          <a:ext cx="4368578" cy="657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7">
            <a:extLst>
              <a:ext uri="{FF2B5EF4-FFF2-40B4-BE49-F238E27FC236}">
                <a16:creationId xmlns:a16="http://schemas.microsoft.com/office/drawing/2014/main" id="{A57AB000-90F1-9844-DB69-2F0173AE1EA8}"/>
              </a:ext>
            </a:extLst>
          </p:cNvPr>
          <p:cNvSpPr txBox="1"/>
          <p:nvPr/>
        </p:nvSpPr>
        <p:spPr>
          <a:xfrm>
            <a:off x="1260782" y="2823020"/>
            <a:ext cx="289894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Sklepy </a:t>
            </a:r>
          </a:p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Małoformatowe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7844DB-8B8E-C723-5DBF-5824D6BB2748}"/>
              </a:ext>
            </a:extLst>
          </p:cNvPr>
          <p:cNvSpPr txBox="1"/>
          <p:nvPr/>
        </p:nvSpPr>
        <p:spPr>
          <a:xfrm>
            <a:off x="6019800" y="2986022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Supermarkety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16547519-78F9-89C6-7BF1-C26E106ED44D}"/>
              </a:ext>
            </a:extLst>
          </p:cNvPr>
          <p:cNvSpPr txBox="1"/>
          <p:nvPr/>
        </p:nvSpPr>
        <p:spPr>
          <a:xfrm>
            <a:off x="10774234" y="3007686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Dyskonty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58238407-A332-BC64-9EBA-494900CCAED7}"/>
              </a:ext>
            </a:extLst>
          </p:cNvPr>
          <p:cNvSpPr txBox="1"/>
          <p:nvPr/>
        </p:nvSpPr>
        <p:spPr>
          <a:xfrm>
            <a:off x="14859000" y="3007686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Hipermarkety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E0C0771-FCD4-658C-F1D5-BCCF8E22E767}"/>
              </a:ext>
            </a:extLst>
          </p:cNvPr>
          <p:cNvSpPr txBox="1"/>
          <p:nvPr/>
        </p:nvSpPr>
        <p:spPr>
          <a:xfrm>
            <a:off x="533262" y="2142737"/>
            <a:ext cx="731533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liczby opakowań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w koszyku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13894CBE-4A49-5495-FFEA-F1DCC8AC7910}"/>
              </a:ext>
            </a:extLst>
          </p:cNvPr>
          <p:cNvSpPr txBox="1"/>
          <p:nvPr/>
        </p:nvSpPr>
        <p:spPr>
          <a:xfrm>
            <a:off x="12877800" y="427231"/>
            <a:ext cx="464833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 Semi-Bold Bold"/>
              </a:rPr>
              <a:t>Kategorie o intensywnym wzroście cen notują </a:t>
            </a:r>
            <a:r>
              <a:rPr lang="pl-PL" sz="2400" dirty="0">
                <a:solidFill>
                  <a:srgbClr val="FABF3C"/>
                </a:solidFill>
                <a:latin typeface="Montserrat Semi-Bold Bold"/>
              </a:rPr>
              <a:t>wzrosty liczby opakowań </a:t>
            </a:r>
            <a:r>
              <a:rPr lang="pl-PL" sz="2400" dirty="0">
                <a:solidFill>
                  <a:schemeClr val="bg1"/>
                </a:solidFill>
                <a:latin typeface="Montserrat Semi-Bold Bold"/>
              </a:rPr>
              <a:t>w koszyku.</a:t>
            </a:r>
          </a:p>
        </p:txBody>
      </p:sp>
    </p:spTree>
    <p:extLst>
      <p:ext uri="{BB962C8B-B14F-4D97-AF65-F5344CB8AC3E}">
        <p14:creationId xmlns:p14="http://schemas.microsoft.com/office/powerpoint/2010/main" val="251940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910932" cy="10287000"/>
          </a:xfrm>
          <a:prstGeom prst="rect">
            <a:avLst/>
          </a:prstGeom>
          <a:solidFill>
            <a:srgbClr val="214E3B"/>
          </a:solidFill>
        </p:spPr>
      </p:sp>
      <p:sp>
        <p:nvSpPr>
          <p:cNvPr id="5" name="AutoShape 5"/>
          <p:cNvSpPr/>
          <p:nvPr/>
        </p:nvSpPr>
        <p:spPr>
          <a:xfrm rot="28065">
            <a:off x="1238630" y="6141553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1391030" y="6293953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97980" y="530469"/>
            <a:ext cx="11625798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242424"/>
                </a:solidFill>
                <a:latin typeface="Montserrat Semi-Bold Bold"/>
              </a:rPr>
              <a:t>Panika Zakupowa</a:t>
            </a:r>
            <a:endParaRPr lang="en-US" sz="4400" dirty="0">
              <a:solidFill>
                <a:srgbClr val="242424"/>
              </a:solidFill>
              <a:latin typeface="Montserrat Semi-Bold Bold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9DC01359-5142-0DFE-A5D1-C74B3B15C129}"/>
              </a:ext>
            </a:extLst>
          </p:cNvPr>
          <p:cNvSpPr txBox="1"/>
          <p:nvPr/>
        </p:nvSpPr>
        <p:spPr>
          <a:xfrm>
            <a:off x="533262" y="6867069"/>
            <a:ext cx="399726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Ryzyko 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dalszych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 wzrostów cen 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prowadzi do towarowania się na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zapas 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przez konsumentów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539D0146-2419-7D53-2947-D07A551AA898}"/>
              </a:ext>
            </a:extLst>
          </p:cNvPr>
          <p:cNvGrpSpPr>
            <a:grpSpLocks noChangeAspect="1"/>
          </p:cNvGrpSpPr>
          <p:nvPr/>
        </p:nvGrpSpPr>
        <p:grpSpPr>
          <a:xfrm>
            <a:off x="1218995" y="1452501"/>
            <a:ext cx="4449311" cy="4449311"/>
            <a:chOff x="0" y="0"/>
            <a:chExt cx="3282950" cy="3282950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AF0DDE6-8374-08DD-1BD2-B7B7A0478F9D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725" r="-16725"/>
              </a:stretch>
            </a:blipFill>
          </p:spPr>
        </p:sp>
      </p:grpSp>
      <p:graphicFrame>
        <p:nvGraphicFramePr>
          <p:cNvPr id="9" name="Symbol zastępczy zawartości 7">
            <a:extLst>
              <a:ext uri="{FF2B5EF4-FFF2-40B4-BE49-F238E27FC236}">
                <a16:creationId xmlns:a16="http://schemas.microsoft.com/office/drawing/2014/main" id="{5B3AEA36-4E7D-2D0A-E78E-C54AAA126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516450"/>
              </p:ext>
            </p:extLst>
          </p:nvPr>
        </p:nvGraphicFramePr>
        <p:xfrm>
          <a:off x="4910932" y="2187677"/>
          <a:ext cx="13377067" cy="707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7">
            <a:extLst>
              <a:ext uri="{FF2B5EF4-FFF2-40B4-BE49-F238E27FC236}">
                <a16:creationId xmlns:a16="http://schemas.microsoft.com/office/drawing/2014/main" id="{1134AC23-AA62-51ED-2271-847249F3002B}"/>
              </a:ext>
            </a:extLst>
          </p:cNvPr>
          <p:cNvSpPr txBox="1"/>
          <p:nvPr/>
        </p:nvSpPr>
        <p:spPr>
          <a:xfrm>
            <a:off x="6120146" y="2324100"/>
            <a:ext cx="107691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[szt]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Cukier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– </a:t>
            </a:r>
            <a:r>
              <a:rPr lang="pl-PL" sz="2400" dirty="0">
                <a:solidFill>
                  <a:srgbClr val="FABF3C"/>
                </a:solidFill>
                <a:latin typeface="Montserrat Semi-Bold Bold"/>
              </a:rPr>
              <a:t>liczba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sprzedanych </a:t>
            </a:r>
            <a:r>
              <a:rPr lang="pl-PL" sz="2400" dirty="0">
                <a:solidFill>
                  <a:srgbClr val="FABF3C"/>
                </a:solidFill>
                <a:latin typeface="Montserrat Semi-Bold Bold"/>
              </a:rPr>
              <a:t>opakowań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2022</a:t>
            </a:r>
          </a:p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Sklepy Małoformatowe do 300m2 i Supermarkety 301-2500m2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09501B2E-43A2-ECCE-6C35-729C46FB4233}"/>
              </a:ext>
            </a:extLst>
          </p:cNvPr>
          <p:cNvSpPr/>
          <p:nvPr/>
        </p:nvSpPr>
        <p:spPr>
          <a:xfrm>
            <a:off x="5257800" y="9260476"/>
            <a:ext cx="12496800" cy="302624"/>
          </a:xfrm>
          <a:prstGeom prst="rect">
            <a:avLst/>
          </a:prstGeom>
          <a:solidFill>
            <a:srgbClr val="F1C15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702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78000" y="0"/>
            <a:ext cx="3810000" cy="10287000"/>
          </a:xfrm>
          <a:prstGeom prst="rect">
            <a:avLst/>
          </a:prstGeom>
          <a:solidFill>
            <a:srgbClr val="214E3B"/>
          </a:solidFill>
        </p:spPr>
      </p:sp>
      <p:sp>
        <p:nvSpPr>
          <p:cNvPr id="5" name="AutoShape 5"/>
          <p:cNvSpPr/>
          <p:nvPr/>
        </p:nvSpPr>
        <p:spPr>
          <a:xfrm rot="28065">
            <a:off x="14682673" y="4727341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14835073" y="4879741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3696EB42-E916-774F-5C99-4B627C1A1A74}"/>
              </a:ext>
            </a:extLst>
          </p:cNvPr>
          <p:cNvSpPr txBox="1"/>
          <p:nvPr/>
        </p:nvSpPr>
        <p:spPr>
          <a:xfrm>
            <a:off x="2782968" y="530469"/>
            <a:ext cx="460843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214E3B"/>
                </a:solidFill>
                <a:latin typeface="Montserrat Semi-Bold Bold"/>
              </a:rPr>
              <a:t>Marki Własne</a:t>
            </a:r>
            <a:endParaRPr lang="en-US" sz="4400" dirty="0">
              <a:solidFill>
                <a:srgbClr val="214E3B"/>
              </a:solidFill>
              <a:latin typeface="Montserrat Semi-Bold Bold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ED5F0CDB-AB1C-8D67-C27E-EFF1744CA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185139"/>
              </p:ext>
            </p:extLst>
          </p:nvPr>
        </p:nvGraphicFramePr>
        <p:xfrm>
          <a:off x="5475630" y="1275457"/>
          <a:ext cx="6284419" cy="254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E89E4B21-72AA-1CCF-EADA-007E5492D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787089"/>
              </p:ext>
            </p:extLst>
          </p:nvPr>
        </p:nvGraphicFramePr>
        <p:xfrm>
          <a:off x="7391400" y="5143500"/>
          <a:ext cx="682834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212EFF12-7EAE-CF43-005D-ECB463FDA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875198"/>
              </p:ext>
            </p:extLst>
          </p:nvPr>
        </p:nvGraphicFramePr>
        <p:xfrm>
          <a:off x="258255" y="5143500"/>
          <a:ext cx="682834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7">
            <a:extLst>
              <a:ext uri="{FF2B5EF4-FFF2-40B4-BE49-F238E27FC236}">
                <a16:creationId xmlns:a16="http://schemas.microsoft.com/office/drawing/2014/main" id="{63A127EB-A833-9305-2CEE-24405FC7C76D}"/>
              </a:ext>
            </a:extLst>
          </p:cNvPr>
          <p:cNvSpPr txBox="1"/>
          <p:nvPr/>
        </p:nvSpPr>
        <p:spPr>
          <a:xfrm>
            <a:off x="1835902" y="1683528"/>
            <a:ext cx="678193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znaczenie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marek własnych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w liczbie sprzedanych opakowań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kanału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34782964-B060-5491-07DB-CFB5D8169540}"/>
              </a:ext>
            </a:extLst>
          </p:cNvPr>
          <p:cNvGrpSpPr>
            <a:grpSpLocks noChangeAspect="1"/>
          </p:cNvGrpSpPr>
          <p:nvPr/>
        </p:nvGrpSpPr>
        <p:grpSpPr>
          <a:xfrm>
            <a:off x="13887439" y="958291"/>
            <a:ext cx="3549033" cy="3549033"/>
            <a:chOff x="0" y="0"/>
            <a:chExt cx="3282950" cy="328295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B33EC6A-0202-8797-3BAD-0075F1A89810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343" r="-45656"/>
              </a:stretch>
            </a:blipFill>
          </p:spPr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1241D6C3-8165-B780-D593-890D0BE4A1E8}"/>
              </a:ext>
            </a:extLst>
          </p:cNvPr>
          <p:cNvSpPr txBox="1"/>
          <p:nvPr/>
        </p:nvSpPr>
        <p:spPr>
          <a:xfrm>
            <a:off x="14941716" y="6294281"/>
            <a:ext cx="298202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Montserrat Semi-Bold Bold"/>
              </a:rPr>
              <a:t>Kategorie objęte najwyższymi wzrostami cen odnotowały </a:t>
            </a:r>
            <a:r>
              <a:rPr lang="pl-PL" sz="2400" dirty="0">
                <a:solidFill>
                  <a:srgbClr val="FABF3C"/>
                </a:solidFill>
                <a:latin typeface="Montserrat Semi-Bold Bold"/>
              </a:rPr>
              <a:t>ponadprzeciętny wzrost znaczenia marek własnych 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719819DE-2C0A-54DC-23F2-04CE80323D2D}"/>
              </a:ext>
            </a:extLst>
          </p:cNvPr>
          <p:cNvSpPr txBox="1"/>
          <p:nvPr/>
        </p:nvSpPr>
        <p:spPr>
          <a:xfrm>
            <a:off x="1066800" y="4137992"/>
            <a:ext cx="1196911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</a:t>
            </a:r>
            <a:r>
              <a:rPr lang="pl-PL" sz="2400" dirty="0" err="1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pp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dynamika udziałów w liczbie opakowań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kategorii 22 vs 21 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F288AB5-E548-9A42-7834-1E827A6E5095}"/>
              </a:ext>
            </a:extLst>
          </p:cNvPr>
          <p:cNvSpPr txBox="1"/>
          <p:nvPr/>
        </p:nvSpPr>
        <p:spPr>
          <a:xfrm>
            <a:off x="1392391" y="4594230"/>
            <a:ext cx="49114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Sklepy Małoformatowe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0089E869-EBFC-2C4A-687C-4C2404D4B20F}"/>
              </a:ext>
            </a:extLst>
          </p:cNvPr>
          <p:cNvSpPr txBox="1"/>
          <p:nvPr/>
        </p:nvSpPr>
        <p:spPr>
          <a:xfrm>
            <a:off x="9743657" y="4594230"/>
            <a:ext cx="2898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Supermarkety</a:t>
            </a:r>
          </a:p>
        </p:txBody>
      </p:sp>
    </p:spTree>
    <p:extLst>
      <p:ext uri="{BB962C8B-B14F-4D97-AF65-F5344CB8AC3E}">
        <p14:creationId xmlns:p14="http://schemas.microsoft.com/office/powerpoint/2010/main" val="96295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14600" y="1670328"/>
            <a:ext cx="8092656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pl-PL" sz="5999" dirty="0">
                <a:solidFill>
                  <a:srgbClr val="FFFFFF"/>
                </a:solidFill>
                <a:latin typeface="Montserrat Semi-Bold"/>
              </a:rPr>
              <a:t>Podsumowanie</a:t>
            </a:r>
            <a:endParaRPr lang="en-US" sz="5999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14600" y="1177671"/>
            <a:ext cx="5264208" cy="32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pl-PL" sz="2100" dirty="0">
                <a:solidFill>
                  <a:srgbClr val="BAC0BD"/>
                </a:solidFill>
                <a:latin typeface="Montserrat"/>
              </a:rPr>
              <a:t>Wpływ </a:t>
            </a:r>
            <a:r>
              <a:rPr lang="pl-PL" sz="2100" dirty="0">
                <a:solidFill>
                  <a:srgbClr val="FABF3C"/>
                </a:solidFill>
                <a:latin typeface="Montserrat"/>
              </a:rPr>
              <a:t>inflacji</a:t>
            </a:r>
            <a:r>
              <a:rPr lang="pl-PL" sz="2100" dirty="0">
                <a:solidFill>
                  <a:srgbClr val="BAC0BD"/>
                </a:solidFill>
                <a:latin typeface="Montserrat"/>
              </a:rPr>
              <a:t> na sprzedaż detaliczną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grpSp>
        <p:nvGrpSpPr>
          <p:cNvPr id="17" name="Group 3">
            <a:extLst>
              <a:ext uri="{FF2B5EF4-FFF2-40B4-BE49-F238E27FC236}">
                <a16:creationId xmlns:a16="http://schemas.microsoft.com/office/drawing/2014/main" id="{1C3AD991-B952-4FB9-CF2A-BC344B0D243C}"/>
              </a:ext>
            </a:extLst>
          </p:cNvPr>
          <p:cNvGrpSpPr>
            <a:grpSpLocks noChangeAspect="1"/>
          </p:cNvGrpSpPr>
          <p:nvPr/>
        </p:nvGrpSpPr>
        <p:grpSpPr>
          <a:xfrm>
            <a:off x="15600378" y="1222842"/>
            <a:ext cx="2293197" cy="2293197"/>
            <a:chOff x="0" y="0"/>
            <a:chExt cx="3282950" cy="3282950"/>
          </a:xfrm>
          <a:solidFill>
            <a:srgbClr val="FABF3C"/>
          </a:solidFill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27551BCE-68E1-A280-C134-94B1591D082A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</p:sp>
      </p:grpSp>
      <p:sp>
        <p:nvSpPr>
          <p:cNvPr id="19" name="AutoShape 7">
            <a:extLst>
              <a:ext uri="{FF2B5EF4-FFF2-40B4-BE49-F238E27FC236}">
                <a16:creationId xmlns:a16="http://schemas.microsoft.com/office/drawing/2014/main" id="{7E4934A5-6D0F-E05B-EE58-B769995DB35E}"/>
              </a:ext>
            </a:extLst>
          </p:cNvPr>
          <p:cNvSpPr/>
          <p:nvPr/>
        </p:nvSpPr>
        <p:spPr>
          <a:xfrm>
            <a:off x="13944599" y="5448300"/>
            <a:ext cx="354903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A7AE5275-6D3C-FC18-4BA4-329D661C11DD}"/>
              </a:ext>
            </a:extLst>
          </p:cNvPr>
          <p:cNvGrpSpPr>
            <a:grpSpLocks noChangeAspect="1"/>
          </p:cNvGrpSpPr>
          <p:nvPr/>
        </p:nvGrpSpPr>
        <p:grpSpPr>
          <a:xfrm>
            <a:off x="13944600" y="1691875"/>
            <a:ext cx="3549033" cy="3549033"/>
            <a:chOff x="0" y="0"/>
            <a:chExt cx="3282950" cy="328295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E77F20F-0E9C-1B51-B9E4-8679D3A54711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BF6561C7-5641-B725-ABD8-CA41796A6230}"/>
              </a:ext>
            </a:extLst>
          </p:cNvPr>
          <p:cNvSpPr txBox="1"/>
          <p:nvPr/>
        </p:nvSpPr>
        <p:spPr>
          <a:xfrm>
            <a:off x="1280635" y="3601641"/>
            <a:ext cx="678193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4000" dirty="0">
                <a:solidFill>
                  <a:srgbClr val="FABF3C"/>
                </a:solidFill>
                <a:latin typeface="Montserrat Semi-Bold Bold"/>
              </a:rPr>
              <a:t>Przekierowanie sprzedaży </a:t>
            </a:r>
            <a:r>
              <a:rPr lang="pl-PL" sz="4000" dirty="0">
                <a:solidFill>
                  <a:schemeClr val="bg1"/>
                </a:solidFill>
                <a:latin typeface="Montserrat Semi-Bold Bold"/>
              </a:rPr>
              <a:t>do dużego formatu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93B16CCF-6655-5B48-742D-6C22FB22C5FD}"/>
              </a:ext>
            </a:extLst>
          </p:cNvPr>
          <p:cNvSpPr txBox="1"/>
          <p:nvPr/>
        </p:nvSpPr>
        <p:spPr>
          <a:xfrm>
            <a:off x="2339939" y="5905500"/>
            <a:ext cx="67819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Montserrat Semi-Bold Bold"/>
              </a:rPr>
              <a:t>Wzrost znaczenia </a:t>
            </a:r>
            <a:r>
              <a:rPr lang="pl-PL" sz="4000" dirty="0">
                <a:solidFill>
                  <a:srgbClr val="FABF3C"/>
                </a:solidFill>
                <a:latin typeface="Montserrat Semi-Bold Bold"/>
              </a:rPr>
              <a:t>marek własnych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C68F7AA0-EF8F-EC68-FEA1-4ED9C119E5CD}"/>
              </a:ext>
            </a:extLst>
          </p:cNvPr>
          <p:cNvSpPr txBox="1"/>
          <p:nvPr/>
        </p:nvSpPr>
        <p:spPr>
          <a:xfrm>
            <a:off x="9448800" y="7429500"/>
            <a:ext cx="67819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Montserrat Semi-Bold Bold"/>
              </a:rPr>
              <a:t>Poszukiwanie </a:t>
            </a:r>
            <a:r>
              <a:rPr lang="pl-PL" sz="4000" dirty="0">
                <a:solidFill>
                  <a:srgbClr val="FABF3C"/>
                </a:solidFill>
                <a:latin typeface="Montserrat Semi-Bold Bold"/>
              </a:rPr>
              <a:t>Promocji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D1DEECB0-DB1C-DF80-7C98-751B8E1E4655}"/>
              </a:ext>
            </a:extLst>
          </p:cNvPr>
          <p:cNvSpPr txBox="1"/>
          <p:nvPr/>
        </p:nvSpPr>
        <p:spPr>
          <a:xfrm>
            <a:off x="4953000" y="8625362"/>
            <a:ext cx="678193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3600" dirty="0">
                <a:solidFill>
                  <a:srgbClr val="FABF3C"/>
                </a:solidFill>
                <a:latin typeface="Montserrat Semi-Bold Bold"/>
              </a:rPr>
              <a:t>Większe koszyki </a:t>
            </a:r>
            <a:r>
              <a:rPr lang="pl-PL" sz="3600" dirty="0">
                <a:solidFill>
                  <a:schemeClr val="bg1"/>
                </a:solidFill>
                <a:latin typeface="Montserrat Semi-Bold Bold"/>
              </a:rPr>
              <a:t>zakupowe z drożejącymi produktami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1B644449-FBD9-A914-D816-C7C8052344D4}"/>
              </a:ext>
            </a:extLst>
          </p:cNvPr>
          <p:cNvSpPr txBox="1"/>
          <p:nvPr/>
        </p:nvSpPr>
        <p:spPr>
          <a:xfrm>
            <a:off x="9601200" y="5905500"/>
            <a:ext cx="678193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Rezygnacja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 z zakupu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84D76367-0ABB-9160-098E-52AB12D5CE72}"/>
              </a:ext>
            </a:extLst>
          </p:cNvPr>
          <p:cNvSpPr txBox="1"/>
          <p:nvPr/>
        </p:nvSpPr>
        <p:spPr>
          <a:xfrm>
            <a:off x="8242517" y="3985857"/>
            <a:ext cx="548653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Shrink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flacja</a:t>
            </a:r>
          </a:p>
          <a:p>
            <a:pPr algn="ctr"/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Skimp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flacja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0902C6B8-D94B-9BA6-507B-63F8CA33BAE5}"/>
              </a:ext>
            </a:extLst>
          </p:cNvPr>
          <p:cNvSpPr txBox="1"/>
          <p:nvPr/>
        </p:nvSpPr>
        <p:spPr>
          <a:xfrm>
            <a:off x="470634" y="7713716"/>
            <a:ext cx="678193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Irracjonalne decyzje</a:t>
            </a:r>
            <a:r>
              <a:rPr lang="pl-PL" sz="2800" dirty="0">
                <a:solidFill>
                  <a:schemeClr val="bg1"/>
                </a:solidFill>
                <a:latin typeface="Montserrat Semi-Bold Bold"/>
              </a:rPr>
              <a:t> zakupowe</a:t>
            </a:r>
          </a:p>
        </p:txBody>
      </p:sp>
    </p:spTree>
    <p:extLst>
      <p:ext uri="{BB962C8B-B14F-4D97-AF65-F5344CB8AC3E}">
        <p14:creationId xmlns:p14="http://schemas.microsoft.com/office/powerpoint/2010/main" val="210905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71474" y="6263825"/>
            <a:ext cx="486653" cy="6674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308874" y="6188562"/>
            <a:ext cx="7350833" cy="34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7"/>
              </a:lnSpc>
              <a:spcBef>
                <a:spcPct val="0"/>
              </a:spcBef>
            </a:pPr>
            <a:r>
              <a:rPr lang="en-US" sz="2199">
                <a:solidFill>
                  <a:srgbClr val="424242"/>
                </a:solidFill>
                <a:latin typeface="Montserrat Semi-Bold"/>
              </a:rPr>
              <a:t>Nr telefonu</a:t>
            </a:r>
            <a:r>
              <a:rPr lang="en-US" sz="2199" u="none">
                <a:solidFill>
                  <a:srgbClr val="424242"/>
                </a:solidFill>
                <a:latin typeface="Montserrat Semi-Bold"/>
              </a:rPr>
              <a:t> 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08874" y="6618730"/>
            <a:ext cx="735083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+</a:t>
            </a:r>
            <a:r>
              <a:rPr lang="pl-PL" sz="2100" dirty="0">
                <a:solidFill>
                  <a:srgbClr val="000000"/>
                </a:solidFill>
                <a:latin typeface="Montserrat"/>
              </a:rPr>
              <a:t>48</a:t>
            </a:r>
            <a:r>
              <a:rPr lang="en-US" sz="21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pl-PL" sz="2100" dirty="0">
                <a:solidFill>
                  <a:srgbClr val="000000"/>
                </a:solidFill>
                <a:latin typeface="Montserrat"/>
              </a:rPr>
              <a:t>608 615 214</a:t>
            </a:r>
            <a:endParaRPr lang="en-US" sz="21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71474" y="7681628"/>
            <a:ext cx="398345" cy="6171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308874" y="7581202"/>
            <a:ext cx="7350833" cy="34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7"/>
              </a:lnSpc>
              <a:spcBef>
                <a:spcPct val="0"/>
              </a:spcBef>
            </a:pPr>
            <a:r>
              <a:rPr lang="en-US" sz="2199" u="none">
                <a:solidFill>
                  <a:srgbClr val="424242"/>
                </a:solidFill>
                <a:latin typeface="Montserrat Semi-Bold"/>
              </a:rPr>
              <a:t>Adres 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08874" y="8011370"/>
            <a:ext cx="735083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ul. Nowoursynowska 162G</a:t>
            </a:r>
          </a:p>
          <a:p>
            <a:pPr marL="0" lvl="0" indent="0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02-776 Warszawa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71474" y="3007213"/>
            <a:ext cx="8092656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999">
                <a:solidFill>
                  <a:srgbClr val="242424"/>
                </a:solidFill>
                <a:latin typeface="Montserrat Semi-Bold Bold"/>
              </a:rPr>
              <a:t>Jak możemy pomóc?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1474" y="1909870"/>
            <a:ext cx="5264208" cy="32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en-US" sz="2100">
                <a:solidFill>
                  <a:srgbClr val="242424"/>
                </a:solidFill>
                <a:latin typeface="Montserrat"/>
              </a:rPr>
              <a:t>Centrum Monitorowania Rynku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2411935"/>
            <a:ext cx="4214071" cy="7875065"/>
          </a:xfrm>
          <a:prstGeom prst="rect">
            <a:avLst/>
          </a:prstGeom>
          <a:solidFill>
            <a:srgbClr val="1F503B"/>
          </a:solidFill>
        </p:spPr>
      </p:sp>
      <p:sp>
        <p:nvSpPr>
          <p:cNvPr id="11" name="AutoShape 11"/>
          <p:cNvSpPr/>
          <p:nvPr/>
        </p:nvSpPr>
        <p:spPr>
          <a:xfrm>
            <a:off x="4214071" y="0"/>
            <a:ext cx="4214071" cy="8298782"/>
          </a:xfrm>
          <a:prstGeom prst="rect">
            <a:avLst/>
          </a:prstGeom>
          <a:solidFill>
            <a:srgbClr val="1F503B"/>
          </a:solidFill>
        </p:spPr>
      </p:sp>
      <p:sp>
        <p:nvSpPr>
          <p:cNvPr id="12" name="AutoShape 12"/>
          <p:cNvSpPr/>
          <p:nvPr/>
        </p:nvSpPr>
        <p:spPr>
          <a:xfrm rot="28065">
            <a:off x="13381325" y="9412016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2411935"/>
            <a:ext cx="8428143" cy="27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>
            <a:extLst>
              <a:ext uri="{FF2B5EF4-FFF2-40B4-BE49-F238E27FC236}">
                <a16:creationId xmlns:a16="http://schemas.microsoft.com/office/drawing/2014/main" id="{A3F0A486-9B5A-C883-952B-CD8D4D8E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984163"/>
            <a:ext cx="9144000" cy="6143625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21863" y="534989"/>
            <a:ext cx="1097493" cy="1097493"/>
            <a:chOff x="0" y="0"/>
            <a:chExt cx="3282950" cy="3282950"/>
          </a:xfrm>
          <a:solidFill>
            <a:srgbClr val="FABF3C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19D7CC57-8E77-FC16-C7DC-2FCAAB61F6D0}"/>
              </a:ext>
            </a:extLst>
          </p:cNvPr>
          <p:cNvSpPr txBox="1"/>
          <p:nvPr/>
        </p:nvSpPr>
        <p:spPr>
          <a:xfrm>
            <a:off x="801158" y="878717"/>
            <a:ext cx="947112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solidFill>
                  <a:srgbClr val="FFFFFF"/>
                </a:solidFill>
                <a:latin typeface="Montserrat Semi-Bold"/>
              </a:rPr>
              <a:t>Elektroniczne </a:t>
            </a:r>
            <a:r>
              <a:rPr lang="pl-PL" sz="3600" dirty="0">
                <a:solidFill>
                  <a:srgbClr val="FABF3C"/>
                </a:solidFill>
                <a:latin typeface="Montserrat Semi-Bold"/>
              </a:rPr>
              <a:t>dane transakcyjne </a:t>
            </a:r>
          </a:p>
          <a:p>
            <a:r>
              <a:rPr lang="pl-PL" sz="3600" dirty="0">
                <a:solidFill>
                  <a:srgbClr val="FFFFFF"/>
                </a:solidFill>
                <a:latin typeface="Montserrat Semi-Bold"/>
              </a:rPr>
              <a:t>z kas fiskalnych sklepów współpracujących </a:t>
            </a:r>
          </a:p>
          <a:p>
            <a:endParaRPr lang="pl-PL" sz="3600" dirty="0">
              <a:solidFill>
                <a:srgbClr val="FFFFFF"/>
              </a:solidFill>
              <a:latin typeface="Montserrat Semi-Bold"/>
            </a:endParaRPr>
          </a:p>
          <a:p>
            <a:r>
              <a:rPr lang="pl-PL" sz="3600" dirty="0">
                <a:solidFill>
                  <a:srgbClr val="FFFFFF"/>
                </a:solidFill>
                <a:latin typeface="Montserrat Semi-Bold"/>
              </a:rPr>
              <a:t>Ponad </a:t>
            </a:r>
            <a:r>
              <a:rPr lang="pl-PL" sz="3600" dirty="0">
                <a:solidFill>
                  <a:srgbClr val="FFC000"/>
                </a:solidFill>
                <a:latin typeface="Montserrat Semi-Bold"/>
              </a:rPr>
              <a:t>5 milionów </a:t>
            </a:r>
            <a:r>
              <a:rPr lang="pl-PL" sz="3600" dirty="0">
                <a:solidFill>
                  <a:srgbClr val="FFFFFF"/>
                </a:solidFill>
                <a:latin typeface="Montserrat Semi-Bold"/>
              </a:rPr>
              <a:t>transakcji </a:t>
            </a:r>
            <a:r>
              <a:rPr lang="pl-PL" sz="3600" dirty="0">
                <a:solidFill>
                  <a:srgbClr val="FFC000"/>
                </a:solidFill>
                <a:latin typeface="Montserrat Semi-Bold"/>
              </a:rPr>
              <a:t>dziennie</a:t>
            </a:r>
          </a:p>
          <a:p>
            <a:r>
              <a:rPr lang="pl-PL" sz="3600" dirty="0">
                <a:solidFill>
                  <a:schemeClr val="bg1"/>
                </a:solidFill>
                <a:latin typeface="Montserrat Semi-Bold"/>
              </a:rPr>
              <a:t>z ponad </a:t>
            </a:r>
            <a:r>
              <a:rPr lang="pl-PL" sz="3600" dirty="0">
                <a:solidFill>
                  <a:srgbClr val="FFC000"/>
                </a:solidFill>
                <a:latin typeface="Montserrat Semi-Bold"/>
              </a:rPr>
              <a:t>12 200 sklepów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2E282605-F614-1A22-B55C-B11F8C627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682052"/>
            <a:ext cx="5302360" cy="1802803"/>
          </a:xfrm>
          <a:prstGeom prst="rect">
            <a:avLst/>
          </a:prstGeom>
        </p:spPr>
      </p:pic>
      <p:graphicFrame>
        <p:nvGraphicFramePr>
          <p:cNvPr id="24" name="Table 13">
            <a:extLst>
              <a:ext uri="{FF2B5EF4-FFF2-40B4-BE49-F238E27FC236}">
                <a16:creationId xmlns:a16="http://schemas.microsoft.com/office/drawing/2014/main" id="{56864223-1633-647D-4BF6-662551387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49041"/>
              </p:ext>
            </p:extLst>
          </p:nvPr>
        </p:nvGraphicFramePr>
        <p:xfrm>
          <a:off x="609600" y="4803986"/>
          <a:ext cx="7924800" cy="2193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1873">
                  <a:extLst>
                    <a:ext uri="{9D8B030D-6E8A-4147-A177-3AD203B41FA5}">
                      <a16:colId xmlns:a16="http://schemas.microsoft.com/office/drawing/2014/main" val="518339553"/>
                    </a:ext>
                  </a:extLst>
                </a:gridCol>
                <a:gridCol w="2532927">
                  <a:extLst>
                    <a:ext uri="{9D8B030D-6E8A-4147-A177-3AD203B41FA5}">
                      <a16:colId xmlns:a16="http://schemas.microsoft.com/office/drawing/2014/main" val="1416429268"/>
                    </a:ext>
                  </a:extLst>
                </a:gridCol>
              </a:tblGrid>
              <a:tr h="481297">
                <a:tc>
                  <a:txBody>
                    <a:bodyPr/>
                    <a:lstStyle/>
                    <a:p>
                      <a:endParaRPr lang="pl-PL" sz="1600" dirty="0">
                        <a:latin typeface="Montserrat Semi-Bold" panose="020B0604020202020204" charset="-1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Montserrat Semi-Bold" panose="020B0604020202020204" charset="-18"/>
                        </a:rPr>
                        <a:t>Uniwersum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1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39115"/>
                  </a:ext>
                </a:extLst>
              </a:tr>
              <a:tr h="589555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Montserrat Semi-Bold" panose="020B0604020202020204" charset="-18"/>
                        </a:rPr>
                        <a:t>Sklepy małoformatowe do 300 m2*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latin typeface="Montserrat Semi-Bold" panose="020B0604020202020204" charset="-18"/>
                        </a:rPr>
                        <a:t>76 750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781551"/>
                  </a:ext>
                </a:extLst>
              </a:tr>
              <a:tr h="481297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Montserrat Semi-Bold" panose="020B0604020202020204" charset="-18"/>
                        </a:rPr>
                        <a:t>Sklepy wielkoformatowe powyżej 300m2**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latin typeface="Montserrat Semi-Bold" panose="020B0604020202020204" charset="-18"/>
                        </a:rPr>
                        <a:t>10 250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932751"/>
                  </a:ext>
                </a:extLst>
              </a:tr>
              <a:tr h="64172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Montserrat Semi-Bold" panose="020B0604020202020204" charset="-18"/>
                        </a:rPr>
                        <a:t>Ogółem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C1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chemeClr val="bg1"/>
                          </a:solidFill>
                          <a:latin typeface="Montserrat Semi-Bold" panose="020B0604020202020204" charset="-18"/>
                        </a:rPr>
                        <a:t>87 000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752503"/>
                  </a:ext>
                </a:extLst>
              </a:tr>
            </a:tbl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17D946C-2BC6-6FA5-44B4-B389BB78C6B6}"/>
              </a:ext>
            </a:extLst>
          </p:cNvPr>
          <p:cNvSpPr txBox="1"/>
          <p:nvPr/>
        </p:nvSpPr>
        <p:spPr>
          <a:xfrm>
            <a:off x="6950765" y="9010931"/>
            <a:ext cx="2227428" cy="815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 b="1" dirty="0">
                <a:solidFill>
                  <a:srgbClr val="214E3B"/>
                </a:solidFill>
                <a:latin typeface="+mj-lt"/>
              </a:rPr>
              <a:t>stacje benzynowe</a:t>
            </a:r>
            <a:endParaRPr lang="pl-PL" sz="700" b="1" dirty="0">
              <a:solidFill>
                <a:srgbClr val="214E3B"/>
              </a:solidFill>
              <a:latin typeface="+mj-lt"/>
            </a:endParaRPr>
          </a:p>
          <a:p>
            <a:pPr algn="ctr">
              <a:spcBef>
                <a:spcPts val="600"/>
              </a:spcBef>
            </a:pPr>
            <a:r>
              <a:rPr lang="pl-PL" sz="1050" b="1" dirty="0">
                <a:solidFill>
                  <a:srgbClr val="214E3B"/>
                </a:solidFill>
                <a:latin typeface="+mj-lt"/>
              </a:rPr>
              <a:t> (panel sklepów + badanie zakupów:</a:t>
            </a:r>
          </a:p>
          <a:p>
            <a:pPr algn="ctr">
              <a:spcBef>
                <a:spcPts val="600"/>
              </a:spcBef>
            </a:pPr>
            <a:r>
              <a:rPr lang="pl-PL" sz="1050" b="1" dirty="0">
                <a:solidFill>
                  <a:srgbClr val="214E3B"/>
                </a:solidFill>
                <a:latin typeface="+mj-lt"/>
              </a:rPr>
              <a:t> dane kwartalne) 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E15208-37AC-E41F-6DE0-80F0EC1FA095}"/>
              </a:ext>
            </a:extLst>
          </p:cNvPr>
          <p:cNvSpPr txBox="1">
            <a:spLocks/>
          </p:cNvSpPr>
          <p:nvPr/>
        </p:nvSpPr>
        <p:spPr>
          <a:xfrm>
            <a:off x="626165" y="7669703"/>
            <a:ext cx="6324600" cy="367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pl-PL" sz="1400" b="0" dirty="0">
                <a:solidFill>
                  <a:schemeClr val="bg1"/>
                </a:solidFill>
              </a:rPr>
              <a:t>** supermarkety 301-2500m2, dyskonty, hipermarkety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65AD855-6068-CD14-8D80-21F1DACC534C}"/>
              </a:ext>
            </a:extLst>
          </p:cNvPr>
          <p:cNvSpPr txBox="1">
            <a:spLocks/>
          </p:cNvSpPr>
          <p:nvPr/>
        </p:nvSpPr>
        <p:spPr>
          <a:xfrm>
            <a:off x="609600" y="7138696"/>
            <a:ext cx="7772400" cy="367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 anchor="t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pl-PL" sz="1400" b="0" dirty="0">
                <a:solidFill>
                  <a:schemeClr val="bg1"/>
                </a:solidFill>
              </a:rPr>
              <a:t>*  Małe sklepy spożywcze do 40m2, średnie sklepy 41-100m2, duże sklepy spożywcze 101-300m2, sklepy alkoholowe, stacje benzynowe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13860215-78F6-D49E-CC15-A95C4DA4D341}"/>
              </a:ext>
            </a:extLst>
          </p:cNvPr>
          <p:cNvSpPr/>
          <p:nvPr/>
        </p:nvSpPr>
        <p:spPr>
          <a:xfrm>
            <a:off x="12115800" y="6104448"/>
            <a:ext cx="6019800" cy="3929526"/>
          </a:xfrm>
          <a:prstGeom prst="roundRect">
            <a:avLst>
              <a:gd name="adj" fmla="val 5254"/>
            </a:avLst>
          </a:prstGeom>
          <a:solidFill>
            <a:srgbClr val="214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23623535-E06A-D753-5587-4D671FEEF9F9}"/>
              </a:ext>
            </a:extLst>
          </p:cNvPr>
          <p:cNvSpPr/>
          <p:nvPr/>
        </p:nvSpPr>
        <p:spPr>
          <a:xfrm>
            <a:off x="0" y="-9525"/>
            <a:ext cx="13261182" cy="1981508"/>
          </a:xfrm>
          <a:prstGeom prst="rect">
            <a:avLst/>
          </a:prstGeom>
          <a:solidFill>
            <a:srgbClr val="214E3B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515958" y="1105501"/>
            <a:ext cx="2293197" cy="2293197"/>
            <a:chOff x="0" y="0"/>
            <a:chExt cx="3282950" cy="3282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F3C"/>
            </a:solidFill>
            <a:ln w="12700">
              <a:noFill/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63073" y="1624182"/>
            <a:ext cx="3549033" cy="3549033"/>
            <a:chOff x="0" y="0"/>
            <a:chExt cx="3282950" cy="3282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 rot="-45085">
            <a:off x="13962920" y="5319173"/>
            <a:ext cx="3549338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66062" y="389949"/>
            <a:ext cx="9964960" cy="61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pl-PL" sz="4299" dirty="0">
                <a:solidFill>
                  <a:srgbClr val="FFFFFF"/>
                </a:solidFill>
                <a:latin typeface="Montserrat Semi-Bold Bold"/>
              </a:rPr>
              <a:t>Inflacja w dynamice wartościowej</a:t>
            </a:r>
            <a:endParaRPr lang="en-US" sz="4299" dirty="0">
              <a:solidFill>
                <a:srgbClr val="FFFFFF"/>
              </a:solidFill>
              <a:latin typeface="Montserrat Semi-Bold Bold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6E16728-FE1B-5F2A-C248-5077440B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394682"/>
              </p:ext>
            </p:extLst>
          </p:nvPr>
        </p:nvGraphicFramePr>
        <p:xfrm>
          <a:off x="386957" y="3609135"/>
          <a:ext cx="11347844" cy="619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nak plus 1">
            <a:extLst>
              <a:ext uri="{FF2B5EF4-FFF2-40B4-BE49-F238E27FC236}">
                <a16:creationId xmlns:a16="http://schemas.microsoft.com/office/drawing/2014/main" id="{E1D4E6A5-30A2-025D-B129-0C7519B0B012}"/>
              </a:ext>
            </a:extLst>
          </p:cNvPr>
          <p:cNvSpPr/>
          <p:nvPr/>
        </p:nvSpPr>
        <p:spPr>
          <a:xfrm>
            <a:off x="3139066" y="6291425"/>
            <a:ext cx="381000" cy="381000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Znak plus 13">
            <a:extLst>
              <a:ext uri="{FF2B5EF4-FFF2-40B4-BE49-F238E27FC236}">
                <a16:creationId xmlns:a16="http://schemas.microsoft.com/office/drawing/2014/main" id="{455130D5-15FA-8A88-AD36-3A3D6EFBF0DB}"/>
              </a:ext>
            </a:extLst>
          </p:cNvPr>
          <p:cNvSpPr/>
          <p:nvPr/>
        </p:nvSpPr>
        <p:spPr>
          <a:xfrm>
            <a:off x="5922683" y="6291425"/>
            <a:ext cx="381000" cy="381000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ówna się 14">
            <a:extLst>
              <a:ext uri="{FF2B5EF4-FFF2-40B4-BE49-F238E27FC236}">
                <a16:creationId xmlns:a16="http://schemas.microsoft.com/office/drawing/2014/main" id="{C3BE2BFD-8931-049B-FF29-441AAA8BB629}"/>
              </a:ext>
            </a:extLst>
          </p:cNvPr>
          <p:cNvSpPr/>
          <p:nvPr/>
        </p:nvSpPr>
        <p:spPr>
          <a:xfrm>
            <a:off x="8717896" y="6291425"/>
            <a:ext cx="381000" cy="381000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C94E2A9C-B0FC-A624-D092-9E70334CE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803780"/>
              </p:ext>
            </p:extLst>
          </p:nvPr>
        </p:nvGraphicFramePr>
        <p:xfrm>
          <a:off x="12115800" y="6149577"/>
          <a:ext cx="6232857" cy="37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Grafika 19" descr="Badanie">
            <a:extLst>
              <a:ext uri="{FF2B5EF4-FFF2-40B4-BE49-F238E27FC236}">
                <a16:creationId xmlns:a16="http://schemas.microsoft.com/office/drawing/2014/main" id="{BDEDCBF3-3FF5-8BBF-D14A-7978E48E4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89779" y="6672425"/>
            <a:ext cx="914400" cy="9144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DBBDBB15-7C95-AD65-3EE8-D3604813A388}"/>
              </a:ext>
            </a:extLst>
          </p:cNvPr>
          <p:cNvSpPr txBox="1"/>
          <p:nvPr/>
        </p:nvSpPr>
        <p:spPr>
          <a:xfrm>
            <a:off x="652594" y="3612136"/>
            <a:ext cx="917720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[</a:t>
            </a:r>
            <a:r>
              <a:rPr lang="pl-PL" sz="2400" dirty="0" err="1">
                <a:solidFill>
                  <a:srgbClr val="214E3B"/>
                </a:solidFill>
                <a:latin typeface="Montserrat Semi-Bold Bold"/>
              </a:rPr>
              <a:t>pp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] Dekompozycja wzrostu wartości sprzedaży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 </a:t>
            </a:r>
          </a:p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2022 vs 2021 Sklepy Detaliczne Polska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DE9FE46-B1A7-CA24-38CD-B0D43FE7A0A0}"/>
              </a:ext>
            </a:extLst>
          </p:cNvPr>
          <p:cNvSpPr txBox="1"/>
          <p:nvPr/>
        </p:nvSpPr>
        <p:spPr>
          <a:xfrm>
            <a:off x="652594" y="2281745"/>
            <a:ext cx="1172364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Ponad połowa dynamiki </a:t>
            </a:r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wartościowej sklepów detalicznych generowana jest przez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zmienność cen</a:t>
            </a:r>
          </a:p>
        </p:txBody>
      </p:sp>
    </p:spTree>
    <p:extLst>
      <p:ext uri="{BB962C8B-B14F-4D97-AF65-F5344CB8AC3E}">
        <p14:creationId xmlns:p14="http://schemas.microsoft.com/office/powerpoint/2010/main" val="8501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3261182" cy="3009898"/>
          </a:xfrm>
          <a:prstGeom prst="rect">
            <a:avLst/>
          </a:prstGeom>
          <a:solidFill>
            <a:srgbClr val="214E3B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531092" y="1238845"/>
            <a:ext cx="2293197" cy="2293197"/>
            <a:chOff x="0" y="0"/>
            <a:chExt cx="3282950" cy="3282950"/>
          </a:xfrm>
          <a:solidFill>
            <a:srgbClr val="214E3B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</p:sp>
      </p:grpSp>
      <p:sp>
        <p:nvSpPr>
          <p:cNvPr id="7" name="AutoShape 7"/>
          <p:cNvSpPr/>
          <p:nvPr/>
        </p:nvSpPr>
        <p:spPr>
          <a:xfrm>
            <a:off x="10659262" y="8521509"/>
            <a:ext cx="6600038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22553" y="3457962"/>
            <a:ext cx="4267338" cy="1808187"/>
            <a:chOff x="0" y="0"/>
            <a:chExt cx="812800" cy="3163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316370"/>
            </a:xfrm>
            <a:custGeom>
              <a:avLst/>
              <a:gdLst/>
              <a:ahLst/>
              <a:cxnLst/>
              <a:rect l="l" t="t" r="r" b="b"/>
              <a:pathLst>
                <a:path w="812800" h="31637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88429"/>
                  </a:lnTo>
                  <a:cubicBezTo>
                    <a:pt x="812800" y="222361"/>
                    <a:pt x="799321" y="254903"/>
                    <a:pt x="775327" y="278897"/>
                  </a:cubicBezTo>
                  <a:cubicBezTo>
                    <a:pt x="751333" y="302890"/>
                    <a:pt x="718791" y="316370"/>
                    <a:pt x="684859" y="316370"/>
                  </a:cubicBezTo>
                  <a:lnTo>
                    <a:pt x="127941" y="316370"/>
                  </a:lnTo>
                  <a:cubicBezTo>
                    <a:pt x="94009" y="316370"/>
                    <a:pt x="61467" y="302890"/>
                    <a:pt x="37473" y="278897"/>
                  </a:cubicBezTo>
                  <a:cubicBezTo>
                    <a:pt x="13479" y="254903"/>
                    <a:pt x="0" y="222361"/>
                    <a:pt x="0" y="18842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BF3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84582" y="1029330"/>
            <a:ext cx="996496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pl-PL" sz="4299" dirty="0">
                <a:solidFill>
                  <a:srgbClr val="FFFFFF"/>
                </a:solidFill>
                <a:latin typeface="Montserrat Semi-Bold Bold"/>
              </a:rPr>
              <a:t>Czynniki wpływające na odczuwalność wzrostów cen</a:t>
            </a:r>
            <a:endParaRPr lang="en-US" sz="4299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42183" y="4195112"/>
            <a:ext cx="2459051" cy="44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dirty="0">
                <a:solidFill>
                  <a:srgbClr val="000000"/>
                </a:solidFill>
                <a:latin typeface="Montserrat Semi-Bold Bold"/>
              </a:rPr>
              <a:t>INFLACJA</a:t>
            </a:r>
            <a:endParaRPr lang="en-US" sz="3600" dirty="0">
              <a:solidFill>
                <a:srgbClr val="000000"/>
              </a:solidFill>
              <a:latin typeface="Montserrat Semi-Bold Bold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3F591D32-D2E4-B8D2-817B-EF0DFAECC1C2}"/>
              </a:ext>
            </a:extLst>
          </p:cNvPr>
          <p:cNvGrpSpPr/>
          <p:nvPr/>
        </p:nvGrpSpPr>
        <p:grpSpPr>
          <a:xfrm>
            <a:off x="5551448" y="3427824"/>
            <a:ext cx="4267338" cy="1808187"/>
            <a:chOff x="0" y="0"/>
            <a:chExt cx="812800" cy="316370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2D5119B-5610-25A6-73CF-D6F5702DE4F0}"/>
                </a:ext>
              </a:extLst>
            </p:cNvPr>
            <p:cNvSpPr/>
            <p:nvPr/>
          </p:nvSpPr>
          <p:spPr>
            <a:xfrm>
              <a:off x="0" y="0"/>
              <a:ext cx="812800" cy="316370"/>
            </a:xfrm>
            <a:custGeom>
              <a:avLst/>
              <a:gdLst/>
              <a:ahLst/>
              <a:cxnLst/>
              <a:rect l="l" t="t" r="r" b="b"/>
              <a:pathLst>
                <a:path w="812800" h="31637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88429"/>
                  </a:lnTo>
                  <a:cubicBezTo>
                    <a:pt x="812800" y="222361"/>
                    <a:pt x="799321" y="254903"/>
                    <a:pt x="775327" y="278897"/>
                  </a:cubicBezTo>
                  <a:cubicBezTo>
                    <a:pt x="751333" y="302890"/>
                    <a:pt x="718791" y="316370"/>
                    <a:pt x="684859" y="316370"/>
                  </a:cubicBezTo>
                  <a:lnTo>
                    <a:pt x="127941" y="316370"/>
                  </a:lnTo>
                  <a:cubicBezTo>
                    <a:pt x="94009" y="316370"/>
                    <a:pt x="61467" y="302890"/>
                    <a:pt x="37473" y="278897"/>
                  </a:cubicBezTo>
                  <a:cubicBezTo>
                    <a:pt x="13479" y="254903"/>
                    <a:pt x="0" y="222361"/>
                    <a:pt x="0" y="18842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BF3C"/>
            </a:solidFill>
          </p:spPr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2D0AB0E3-6F5E-160D-9407-183067B296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7F5683B1-3C3D-5365-9A5B-5F3290C62404}"/>
              </a:ext>
            </a:extLst>
          </p:cNvPr>
          <p:cNvSpPr txBox="1"/>
          <p:nvPr/>
        </p:nvSpPr>
        <p:spPr>
          <a:xfrm>
            <a:off x="5737370" y="3923505"/>
            <a:ext cx="3888867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dirty="0">
                <a:solidFill>
                  <a:srgbClr val="000000"/>
                </a:solidFill>
                <a:latin typeface="Montserrat Semi-Bold Bold"/>
              </a:rPr>
              <a:t>WIELKOŚĆ OPAKOWAŃ</a:t>
            </a:r>
            <a:endParaRPr lang="en-US" sz="3600" dirty="0">
              <a:solidFill>
                <a:srgbClr val="000000"/>
              </a:solidFill>
              <a:latin typeface="Montserrat Semi-Bold Bold"/>
            </a:endParaRPr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592094EE-4A2E-4F16-D372-A313C94D36CC}"/>
              </a:ext>
            </a:extLst>
          </p:cNvPr>
          <p:cNvGrpSpPr/>
          <p:nvPr/>
        </p:nvGrpSpPr>
        <p:grpSpPr>
          <a:xfrm>
            <a:off x="619240" y="5780708"/>
            <a:ext cx="4267338" cy="1808187"/>
            <a:chOff x="0" y="0"/>
            <a:chExt cx="812800" cy="316370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08B5E56-CC23-4A9F-B606-9AE9F79EC523}"/>
                </a:ext>
              </a:extLst>
            </p:cNvPr>
            <p:cNvSpPr/>
            <p:nvPr/>
          </p:nvSpPr>
          <p:spPr>
            <a:xfrm>
              <a:off x="0" y="0"/>
              <a:ext cx="812800" cy="316370"/>
            </a:xfrm>
            <a:custGeom>
              <a:avLst/>
              <a:gdLst/>
              <a:ahLst/>
              <a:cxnLst/>
              <a:rect l="l" t="t" r="r" b="b"/>
              <a:pathLst>
                <a:path w="812800" h="31637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88429"/>
                  </a:lnTo>
                  <a:cubicBezTo>
                    <a:pt x="812800" y="222361"/>
                    <a:pt x="799321" y="254903"/>
                    <a:pt x="775327" y="278897"/>
                  </a:cubicBezTo>
                  <a:cubicBezTo>
                    <a:pt x="751333" y="302890"/>
                    <a:pt x="718791" y="316370"/>
                    <a:pt x="684859" y="316370"/>
                  </a:cubicBezTo>
                  <a:lnTo>
                    <a:pt x="127941" y="316370"/>
                  </a:lnTo>
                  <a:cubicBezTo>
                    <a:pt x="94009" y="316370"/>
                    <a:pt x="61467" y="302890"/>
                    <a:pt x="37473" y="278897"/>
                  </a:cubicBezTo>
                  <a:cubicBezTo>
                    <a:pt x="13479" y="254903"/>
                    <a:pt x="0" y="222361"/>
                    <a:pt x="0" y="18842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BF3C"/>
            </a:solidFill>
          </p:spPr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238E89A5-F146-F20F-9155-8F6F6E7A49F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0" name="TextBox 14">
            <a:extLst>
              <a:ext uri="{FF2B5EF4-FFF2-40B4-BE49-F238E27FC236}">
                <a16:creationId xmlns:a16="http://schemas.microsoft.com/office/drawing/2014/main" id="{53048529-8311-389F-7B65-344A5ED27F08}"/>
              </a:ext>
            </a:extLst>
          </p:cNvPr>
          <p:cNvSpPr txBox="1"/>
          <p:nvPr/>
        </p:nvSpPr>
        <p:spPr>
          <a:xfrm>
            <a:off x="782790" y="6296428"/>
            <a:ext cx="3940238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dirty="0">
                <a:solidFill>
                  <a:srgbClr val="000000"/>
                </a:solidFill>
                <a:latin typeface="Montserrat Semi-Bold Bold"/>
              </a:rPr>
              <a:t>KOSZYK ZAKUPOWY</a:t>
            </a:r>
            <a:endParaRPr lang="en-US" sz="3600" dirty="0">
              <a:solidFill>
                <a:srgbClr val="000000"/>
              </a:solidFill>
              <a:latin typeface="Montserrat Semi-Bold Bold"/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9678B86C-FA35-D901-7505-C8556BEFAB41}"/>
              </a:ext>
            </a:extLst>
          </p:cNvPr>
          <p:cNvGrpSpPr/>
          <p:nvPr/>
        </p:nvGrpSpPr>
        <p:grpSpPr>
          <a:xfrm>
            <a:off x="5548135" y="5780708"/>
            <a:ext cx="4267338" cy="1808187"/>
            <a:chOff x="0" y="0"/>
            <a:chExt cx="812800" cy="316370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7DEB059-CEDE-7B37-6AC0-01E9E32DD4B0}"/>
                </a:ext>
              </a:extLst>
            </p:cNvPr>
            <p:cNvSpPr/>
            <p:nvPr/>
          </p:nvSpPr>
          <p:spPr>
            <a:xfrm>
              <a:off x="0" y="0"/>
              <a:ext cx="812800" cy="316370"/>
            </a:xfrm>
            <a:custGeom>
              <a:avLst/>
              <a:gdLst/>
              <a:ahLst/>
              <a:cxnLst/>
              <a:rect l="l" t="t" r="r" b="b"/>
              <a:pathLst>
                <a:path w="812800" h="31637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88429"/>
                  </a:lnTo>
                  <a:cubicBezTo>
                    <a:pt x="812800" y="222361"/>
                    <a:pt x="799321" y="254903"/>
                    <a:pt x="775327" y="278897"/>
                  </a:cubicBezTo>
                  <a:cubicBezTo>
                    <a:pt x="751333" y="302890"/>
                    <a:pt x="718791" y="316370"/>
                    <a:pt x="684859" y="316370"/>
                  </a:cubicBezTo>
                  <a:lnTo>
                    <a:pt x="127941" y="316370"/>
                  </a:lnTo>
                  <a:cubicBezTo>
                    <a:pt x="94009" y="316370"/>
                    <a:pt x="61467" y="302890"/>
                    <a:pt x="37473" y="278897"/>
                  </a:cubicBezTo>
                  <a:cubicBezTo>
                    <a:pt x="13479" y="254903"/>
                    <a:pt x="0" y="222361"/>
                    <a:pt x="0" y="18842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BF3C"/>
            </a:solidFill>
          </p:spPr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978B7470-DFC5-9379-E85A-E039A492E3B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4" name="TextBox 14">
            <a:extLst>
              <a:ext uri="{FF2B5EF4-FFF2-40B4-BE49-F238E27FC236}">
                <a16:creationId xmlns:a16="http://schemas.microsoft.com/office/drawing/2014/main" id="{0F698B2C-F69A-0737-6105-5D1883A1EF34}"/>
              </a:ext>
            </a:extLst>
          </p:cNvPr>
          <p:cNvSpPr txBox="1"/>
          <p:nvPr/>
        </p:nvSpPr>
        <p:spPr>
          <a:xfrm>
            <a:off x="5957923" y="6296428"/>
            <a:ext cx="3275368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dirty="0">
                <a:solidFill>
                  <a:srgbClr val="000000"/>
                </a:solidFill>
                <a:latin typeface="Montserrat Semi-Bold Bold"/>
              </a:rPr>
              <a:t>ZNACZENIE PROMOCJI</a:t>
            </a:r>
            <a:endParaRPr lang="en-US" sz="3600" dirty="0">
              <a:solidFill>
                <a:srgbClr val="000000"/>
              </a:solidFill>
              <a:latin typeface="Montserrat Semi-Bold Bold"/>
            </a:endParaRPr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B98FE113-2A31-0F37-925B-1EF0353DBDC0}"/>
              </a:ext>
            </a:extLst>
          </p:cNvPr>
          <p:cNvGrpSpPr/>
          <p:nvPr/>
        </p:nvGrpSpPr>
        <p:grpSpPr>
          <a:xfrm>
            <a:off x="3082031" y="8073317"/>
            <a:ext cx="4267338" cy="1808187"/>
            <a:chOff x="0" y="0"/>
            <a:chExt cx="812800" cy="316370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DED94F5-BA29-D317-6707-B05BD9158D46}"/>
                </a:ext>
              </a:extLst>
            </p:cNvPr>
            <p:cNvSpPr/>
            <p:nvPr/>
          </p:nvSpPr>
          <p:spPr>
            <a:xfrm>
              <a:off x="0" y="0"/>
              <a:ext cx="812800" cy="316370"/>
            </a:xfrm>
            <a:custGeom>
              <a:avLst/>
              <a:gdLst/>
              <a:ahLst/>
              <a:cxnLst/>
              <a:rect l="l" t="t" r="r" b="b"/>
              <a:pathLst>
                <a:path w="812800" h="31637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88429"/>
                  </a:lnTo>
                  <a:cubicBezTo>
                    <a:pt x="812800" y="222361"/>
                    <a:pt x="799321" y="254903"/>
                    <a:pt x="775327" y="278897"/>
                  </a:cubicBezTo>
                  <a:cubicBezTo>
                    <a:pt x="751333" y="302890"/>
                    <a:pt x="718791" y="316370"/>
                    <a:pt x="684859" y="316370"/>
                  </a:cubicBezTo>
                  <a:lnTo>
                    <a:pt x="127941" y="316370"/>
                  </a:lnTo>
                  <a:cubicBezTo>
                    <a:pt x="94009" y="316370"/>
                    <a:pt x="61467" y="302890"/>
                    <a:pt x="37473" y="278897"/>
                  </a:cubicBezTo>
                  <a:cubicBezTo>
                    <a:pt x="13479" y="254903"/>
                    <a:pt x="0" y="222361"/>
                    <a:pt x="0" y="18842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ABF3C"/>
            </a:solidFill>
          </p:spPr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6E05475F-ADCB-BD98-81B0-9E34549114E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8" name="TextBox 14">
            <a:extLst>
              <a:ext uri="{FF2B5EF4-FFF2-40B4-BE49-F238E27FC236}">
                <a16:creationId xmlns:a16="http://schemas.microsoft.com/office/drawing/2014/main" id="{619CF7A7-91B2-0F88-D45B-725E14326626}"/>
              </a:ext>
            </a:extLst>
          </p:cNvPr>
          <p:cNvSpPr txBox="1"/>
          <p:nvPr/>
        </p:nvSpPr>
        <p:spPr>
          <a:xfrm>
            <a:off x="3245581" y="8589037"/>
            <a:ext cx="3940238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dirty="0">
                <a:solidFill>
                  <a:srgbClr val="000000"/>
                </a:solidFill>
                <a:latin typeface="Montserrat Semi-Bold Bold"/>
              </a:rPr>
              <a:t>MIEJSCE ZAKUPU</a:t>
            </a:r>
            <a:endParaRPr lang="en-US" sz="3600" dirty="0">
              <a:solidFill>
                <a:srgbClr val="000000"/>
              </a:solidFill>
              <a:latin typeface="Montserrat Semi-Bold Bold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1B9A7818-E943-F9FB-F9DE-93E85E082896}"/>
              </a:ext>
            </a:extLst>
          </p:cNvPr>
          <p:cNvGrpSpPr>
            <a:grpSpLocks noChangeAspect="1"/>
          </p:cNvGrpSpPr>
          <p:nvPr/>
        </p:nvGrpSpPr>
        <p:grpSpPr>
          <a:xfrm>
            <a:off x="10655949" y="1756312"/>
            <a:ext cx="6600038" cy="6600038"/>
            <a:chOff x="0" y="0"/>
            <a:chExt cx="3282950" cy="32829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D51DAB5-427C-8532-0175-5E30F52E8B6A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913" r="-2491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92401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7">
            <a:extLst>
              <a:ext uri="{FF2B5EF4-FFF2-40B4-BE49-F238E27FC236}">
                <a16:creationId xmlns:a16="http://schemas.microsoft.com/office/drawing/2014/main" id="{38960988-9AE4-EF19-81B2-D0D9001A6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90881"/>
              </p:ext>
            </p:extLst>
          </p:nvPr>
        </p:nvGraphicFramePr>
        <p:xfrm>
          <a:off x="6172200" y="2258888"/>
          <a:ext cx="11625798" cy="735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/>
          <p:cNvSpPr/>
          <p:nvPr/>
        </p:nvSpPr>
        <p:spPr>
          <a:xfrm>
            <a:off x="0" y="0"/>
            <a:ext cx="5319094" cy="10287000"/>
          </a:xfrm>
          <a:prstGeom prst="rect">
            <a:avLst/>
          </a:prstGeom>
          <a:solidFill>
            <a:srgbClr val="214E3B"/>
          </a:solidFill>
        </p:spPr>
      </p:sp>
      <p:grpSp>
        <p:nvGrpSpPr>
          <p:cNvPr id="3" name="Group 3"/>
          <p:cNvGrpSpPr/>
          <p:nvPr/>
        </p:nvGrpSpPr>
        <p:grpSpPr>
          <a:xfrm>
            <a:off x="1511745" y="2258887"/>
            <a:ext cx="4486235" cy="6677207"/>
            <a:chOff x="0" y="0"/>
            <a:chExt cx="5981647" cy="890294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36179" r="19029"/>
            <a:stretch>
              <a:fillRect/>
            </a:stretch>
          </p:blipFill>
          <p:spPr>
            <a:xfrm>
              <a:off x="0" y="0"/>
              <a:ext cx="5981647" cy="890294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28065">
            <a:off x="1582561" y="9142827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1734961" y="9295227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97980" y="530469"/>
            <a:ext cx="11625798" cy="617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242424"/>
                </a:solidFill>
                <a:latin typeface="Montserrat Semi-Bold Bold"/>
              </a:rPr>
              <a:t>Inflacja</a:t>
            </a:r>
            <a:endParaRPr lang="en-US" sz="4400" dirty="0">
              <a:solidFill>
                <a:srgbClr val="242424"/>
              </a:solidFill>
              <a:latin typeface="Montserrat Semi-Bold Bold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0DDAAD8-4600-419B-0D36-C416F0B0EBA2}"/>
              </a:ext>
            </a:extLst>
          </p:cNvPr>
          <p:cNvSpPr txBox="1"/>
          <p:nvPr/>
        </p:nvSpPr>
        <p:spPr>
          <a:xfrm>
            <a:off x="6415706" y="1148326"/>
            <a:ext cx="5319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ABF3C"/>
                </a:solidFill>
                <a:latin typeface="Montserrat Semi-Bold" panose="020B0604020202020204" charset="-18"/>
              </a:rPr>
              <a:t>+21,2% </a:t>
            </a:r>
          </a:p>
          <a:p>
            <a:pPr algn="ctr"/>
            <a:r>
              <a:rPr lang="pl-PL" sz="2800" dirty="0">
                <a:solidFill>
                  <a:srgbClr val="27513B"/>
                </a:solidFill>
                <a:latin typeface="Montserrat Semi-Bold" panose="020B0604020202020204" charset="-18"/>
              </a:rPr>
              <a:t>02’23 vs 02’22</a:t>
            </a:r>
          </a:p>
          <a:p>
            <a:pPr algn="ctr"/>
            <a:r>
              <a:rPr lang="pl-PL" sz="2800" dirty="0">
                <a:solidFill>
                  <a:srgbClr val="27513B"/>
                </a:solidFill>
                <a:latin typeface="Montserrat Semi-Bold" panose="020B0604020202020204" charset="-18"/>
              </a:rPr>
              <a:t>Supermarkety 301-2500m2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534928-9733-A4C7-7149-9FE883E311EF}"/>
              </a:ext>
            </a:extLst>
          </p:cNvPr>
          <p:cNvSpPr txBox="1"/>
          <p:nvPr/>
        </p:nvSpPr>
        <p:spPr>
          <a:xfrm>
            <a:off x="11734800" y="1148326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ABF3C"/>
                </a:solidFill>
                <a:latin typeface="Montserrat Semi-Bold" panose="020B0604020202020204" charset="-18"/>
              </a:rPr>
              <a:t>+15,6% </a:t>
            </a:r>
          </a:p>
          <a:p>
            <a:pPr algn="ctr"/>
            <a:r>
              <a:rPr lang="pl-PL" sz="2800" dirty="0">
                <a:solidFill>
                  <a:srgbClr val="27513B"/>
                </a:solidFill>
                <a:latin typeface="Montserrat Semi-Bold" panose="020B0604020202020204" charset="-18"/>
              </a:rPr>
              <a:t>02’23 vs 02’22</a:t>
            </a:r>
          </a:p>
          <a:p>
            <a:pPr algn="ctr"/>
            <a:r>
              <a:rPr lang="pl-PL" sz="2800" dirty="0">
                <a:solidFill>
                  <a:srgbClr val="27513B"/>
                </a:solidFill>
                <a:latin typeface="Montserrat Semi-Bold" panose="020B0604020202020204" charset="-18"/>
              </a:rPr>
              <a:t>Sklepy Małoformatowe do 300m2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E8FD3DE-B6BE-90D1-70B1-54674DFDE1F7}"/>
              </a:ext>
            </a:extLst>
          </p:cNvPr>
          <p:cNvSpPr/>
          <p:nvPr/>
        </p:nvSpPr>
        <p:spPr>
          <a:xfrm>
            <a:off x="6394274" y="9288083"/>
            <a:ext cx="5329094" cy="269841"/>
          </a:xfrm>
          <a:prstGeom prst="rect">
            <a:avLst/>
          </a:prstGeom>
          <a:solidFill>
            <a:srgbClr val="F1C15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21 vs 20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B69E94-DAF6-5C4E-D150-1C6CB30AE543}"/>
              </a:ext>
            </a:extLst>
          </p:cNvPr>
          <p:cNvSpPr/>
          <p:nvPr/>
        </p:nvSpPr>
        <p:spPr>
          <a:xfrm>
            <a:off x="11734800" y="9288083"/>
            <a:ext cx="4818210" cy="269841"/>
          </a:xfrm>
          <a:prstGeom prst="rect">
            <a:avLst/>
          </a:prstGeom>
          <a:solidFill>
            <a:srgbClr val="F1C15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22 vs 21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6EF3544-21D5-CE91-A378-CA66536CEC6E}"/>
              </a:ext>
            </a:extLst>
          </p:cNvPr>
          <p:cNvSpPr/>
          <p:nvPr/>
        </p:nvSpPr>
        <p:spPr>
          <a:xfrm>
            <a:off x="16564442" y="9288083"/>
            <a:ext cx="1070216" cy="269841"/>
          </a:xfrm>
          <a:prstGeom prst="rect">
            <a:avLst/>
          </a:prstGeom>
          <a:solidFill>
            <a:srgbClr val="F1C1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23 vs 22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1B810037-98D0-8FB1-C981-64E19F430E0D}"/>
              </a:ext>
            </a:extLst>
          </p:cNvPr>
          <p:cNvSpPr txBox="1"/>
          <p:nvPr/>
        </p:nvSpPr>
        <p:spPr>
          <a:xfrm>
            <a:off x="6394274" y="3887219"/>
            <a:ext cx="613508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dynamika średnich cen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– </a:t>
            </a:r>
          </a:p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miesiąc do miesiąca roku ubiegłego</a:t>
            </a:r>
          </a:p>
        </p:txBody>
      </p:sp>
    </p:spTree>
    <p:extLst>
      <p:ext uri="{BB962C8B-B14F-4D97-AF65-F5344CB8AC3E}">
        <p14:creationId xmlns:p14="http://schemas.microsoft.com/office/powerpoint/2010/main" val="387885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9525"/>
            <a:ext cx="18288000" cy="1981508"/>
          </a:xfrm>
          <a:prstGeom prst="rect">
            <a:avLst/>
          </a:prstGeom>
          <a:solidFill>
            <a:srgbClr val="214E3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82968" y="530469"/>
            <a:ext cx="116257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pl-PL" sz="4400" dirty="0">
                <a:solidFill>
                  <a:srgbClr val="FEFEFE"/>
                </a:solidFill>
                <a:latin typeface="Montserrat Semi-Bold Bold"/>
              </a:rPr>
              <a:t>Wzrosty cen w sklepach detalicznych</a:t>
            </a:r>
          </a:p>
        </p:txBody>
      </p:sp>
      <p:graphicFrame>
        <p:nvGraphicFramePr>
          <p:cNvPr id="13" name="Symbol zastępczy zawartości 7">
            <a:extLst>
              <a:ext uri="{FF2B5EF4-FFF2-40B4-BE49-F238E27FC236}">
                <a16:creationId xmlns:a16="http://schemas.microsoft.com/office/drawing/2014/main" id="{355C3A2B-7017-7918-4AAD-2C43B484C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445692"/>
              </p:ext>
            </p:extLst>
          </p:nvPr>
        </p:nvGraphicFramePr>
        <p:xfrm>
          <a:off x="221224" y="2702169"/>
          <a:ext cx="10928095" cy="756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>
            <a:extLst>
              <a:ext uri="{FF2B5EF4-FFF2-40B4-BE49-F238E27FC236}">
                <a16:creationId xmlns:a16="http://schemas.microsoft.com/office/drawing/2014/main" id="{08B9BCDB-910F-320A-C224-21792CC568D0}"/>
              </a:ext>
            </a:extLst>
          </p:cNvPr>
          <p:cNvSpPr/>
          <p:nvPr/>
        </p:nvSpPr>
        <p:spPr>
          <a:xfrm>
            <a:off x="602224" y="9399133"/>
            <a:ext cx="3079495" cy="269841"/>
          </a:xfrm>
          <a:prstGeom prst="rect">
            <a:avLst/>
          </a:prstGeom>
          <a:solidFill>
            <a:srgbClr val="F1C15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2020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17C8B38-C74C-B262-4DE3-7FC4F56D0097}"/>
              </a:ext>
            </a:extLst>
          </p:cNvPr>
          <p:cNvSpPr/>
          <p:nvPr/>
        </p:nvSpPr>
        <p:spPr>
          <a:xfrm>
            <a:off x="3681721" y="9400479"/>
            <a:ext cx="3352799" cy="268495"/>
          </a:xfrm>
          <a:prstGeom prst="rect">
            <a:avLst/>
          </a:prstGeom>
          <a:solidFill>
            <a:srgbClr val="F1C15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2021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7D92AED-0461-3775-3A06-782DC83718A5}"/>
              </a:ext>
            </a:extLst>
          </p:cNvPr>
          <p:cNvSpPr/>
          <p:nvPr/>
        </p:nvSpPr>
        <p:spPr>
          <a:xfrm>
            <a:off x="7034521" y="9400479"/>
            <a:ext cx="2977762" cy="268495"/>
          </a:xfrm>
          <a:prstGeom prst="rect">
            <a:avLst/>
          </a:prstGeom>
          <a:solidFill>
            <a:srgbClr val="F1C1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2022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A92E700-93BB-DB82-1CDB-4D058DC25E87}"/>
              </a:ext>
            </a:extLst>
          </p:cNvPr>
          <p:cNvSpPr/>
          <p:nvPr/>
        </p:nvSpPr>
        <p:spPr>
          <a:xfrm>
            <a:off x="10012283" y="9399133"/>
            <a:ext cx="927583" cy="268495"/>
          </a:xfrm>
          <a:prstGeom prst="rect">
            <a:avLst/>
          </a:prstGeom>
          <a:solidFill>
            <a:srgbClr val="F1C15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27513B"/>
                </a:solidFill>
              </a:rPr>
              <a:t>2023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ACAB7C23-C359-E3DA-7F3C-C8E673007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180049"/>
              </p:ext>
            </p:extLst>
          </p:nvPr>
        </p:nvGraphicFramePr>
        <p:xfrm>
          <a:off x="10715673" y="3394177"/>
          <a:ext cx="7343728" cy="636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E58E47D-1BE1-AF1E-D6F0-472711BF56EB}"/>
              </a:ext>
            </a:extLst>
          </p:cNvPr>
          <p:cNvSpPr txBox="1"/>
          <p:nvPr/>
        </p:nvSpPr>
        <p:spPr>
          <a:xfrm>
            <a:off x="349503" y="2481286"/>
            <a:ext cx="1860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ABF3C"/>
                </a:solidFill>
              </a:rPr>
              <a:t>+40% 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45D84C85-3DB7-302F-93C4-B8E9D3719F29}"/>
              </a:ext>
            </a:extLst>
          </p:cNvPr>
          <p:cNvCxnSpPr>
            <a:cxnSpLocks/>
          </p:cNvCxnSpPr>
          <p:nvPr/>
        </p:nvCxnSpPr>
        <p:spPr>
          <a:xfrm>
            <a:off x="2209800" y="2391971"/>
            <a:ext cx="0" cy="1227529"/>
          </a:xfrm>
          <a:prstGeom prst="line">
            <a:avLst/>
          </a:prstGeom>
          <a:ln>
            <a:solidFill>
              <a:srgbClr val="275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ymek mowy: prostokąt z zaokrąglonymi rogami 27">
            <a:extLst>
              <a:ext uri="{FF2B5EF4-FFF2-40B4-BE49-F238E27FC236}">
                <a16:creationId xmlns:a16="http://schemas.microsoft.com/office/drawing/2014/main" id="{D7327BA7-B810-952A-EE61-9ACD4EA0863D}"/>
              </a:ext>
            </a:extLst>
          </p:cNvPr>
          <p:cNvSpPr/>
          <p:nvPr/>
        </p:nvSpPr>
        <p:spPr>
          <a:xfrm>
            <a:off x="2782968" y="6013934"/>
            <a:ext cx="2723572" cy="1091888"/>
          </a:xfrm>
          <a:prstGeom prst="wedgeRoundRectCallout">
            <a:avLst>
              <a:gd name="adj1" fmla="val -12237"/>
              <a:gd name="adj2" fmla="val 6655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dirty="0">
                <a:solidFill>
                  <a:schemeClr val="bg1"/>
                </a:solidFill>
                <a:latin typeface="Montserrat Semi-Bold" panose="020B0604020202020204" charset="-18"/>
              </a:rPr>
              <a:t>Podatek Cukrowy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  <a:latin typeface="Montserrat Semi-Bold" panose="020B0604020202020204" charset="-18"/>
              </a:rPr>
              <a:t>Podatek Detaliczny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  <a:latin typeface="Montserrat Semi-Bold" panose="020B0604020202020204" charset="-18"/>
              </a:rPr>
              <a:t>Opłata Małpkowa</a:t>
            </a:r>
          </a:p>
        </p:txBody>
      </p:sp>
      <p:sp>
        <p:nvSpPr>
          <p:cNvPr id="29" name="Dymek mowy: prostokąt z zaokrąglonymi rogami 28">
            <a:extLst>
              <a:ext uri="{FF2B5EF4-FFF2-40B4-BE49-F238E27FC236}">
                <a16:creationId xmlns:a16="http://schemas.microsoft.com/office/drawing/2014/main" id="{8297BEF0-1B48-319A-ABBB-4AE6F97F134D}"/>
              </a:ext>
            </a:extLst>
          </p:cNvPr>
          <p:cNvSpPr/>
          <p:nvPr/>
        </p:nvSpPr>
        <p:spPr>
          <a:xfrm>
            <a:off x="6553199" y="4935304"/>
            <a:ext cx="1493767" cy="738664"/>
          </a:xfrm>
          <a:prstGeom prst="wedgeRoundRectCallout">
            <a:avLst>
              <a:gd name="adj1" fmla="val 18928"/>
              <a:gd name="adj2" fmla="val 7987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>
                <a:solidFill>
                  <a:schemeClr val="bg1"/>
                </a:solidFill>
                <a:latin typeface="Montserrat Semi-Bold" panose="020B0604020202020204" charset="-18"/>
              </a:rPr>
              <a:t>Obniżka VAT</a:t>
            </a:r>
          </a:p>
        </p:txBody>
      </p:sp>
      <p:sp>
        <p:nvSpPr>
          <p:cNvPr id="30" name="Dymek mowy: prostokąt z zaokrąglonymi rogami 29">
            <a:extLst>
              <a:ext uri="{FF2B5EF4-FFF2-40B4-BE49-F238E27FC236}">
                <a16:creationId xmlns:a16="http://schemas.microsoft.com/office/drawing/2014/main" id="{94BF6CF7-CA39-3D26-A0DE-5E4A05889AC6}"/>
              </a:ext>
            </a:extLst>
          </p:cNvPr>
          <p:cNvSpPr/>
          <p:nvPr/>
        </p:nvSpPr>
        <p:spPr>
          <a:xfrm>
            <a:off x="9446099" y="7064192"/>
            <a:ext cx="1493767" cy="738664"/>
          </a:xfrm>
          <a:prstGeom prst="wedgeRoundRectCallout">
            <a:avLst>
              <a:gd name="adj1" fmla="val 18928"/>
              <a:gd name="adj2" fmla="val -92107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>
                <a:solidFill>
                  <a:schemeClr val="bg1"/>
                </a:solidFill>
                <a:latin typeface="Montserrat Semi-Bold" panose="020B0604020202020204" charset="-18"/>
              </a:rPr>
              <a:t>Akcyza 2023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D8F8281B-9E59-5347-09E3-0946B39EAC66}"/>
              </a:ext>
            </a:extLst>
          </p:cNvPr>
          <p:cNvSpPr txBox="1"/>
          <p:nvPr/>
        </p:nvSpPr>
        <p:spPr>
          <a:xfrm>
            <a:off x="401310" y="3815389"/>
            <a:ext cx="82552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[index: 01’2020 = 100]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Średnia cena za opakowanie</a:t>
            </a:r>
          </a:p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Sklepy Małoformatowe i Supermarkety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8AF74689-98D0-4E01-B00C-0165B47C4A7C}"/>
              </a:ext>
            </a:extLst>
          </p:cNvPr>
          <p:cNvSpPr txBox="1"/>
          <p:nvPr/>
        </p:nvSpPr>
        <p:spPr>
          <a:xfrm>
            <a:off x="2459843" y="2481015"/>
            <a:ext cx="862827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wyniósł wzrost cen produktów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mlecznych i zbożowych</a:t>
            </a:r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 względem 2021 roku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63BAF054-306B-5D13-0390-293FD2C83298}"/>
              </a:ext>
            </a:extLst>
          </p:cNvPr>
          <p:cNvSpPr txBox="1"/>
          <p:nvPr/>
        </p:nvSpPr>
        <p:spPr>
          <a:xfrm>
            <a:off x="12649200" y="2573619"/>
            <a:ext cx="473027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średnich cen</a:t>
            </a:r>
          </a:p>
        </p:txBody>
      </p:sp>
    </p:spTree>
    <p:extLst>
      <p:ext uri="{BB962C8B-B14F-4D97-AF65-F5344CB8AC3E}">
        <p14:creationId xmlns:p14="http://schemas.microsoft.com/office/powerpoint/2010/main" val="336365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33608A33-329A-0D35-70B0-D269A1F00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773701"/>
              </p:ext>
            </p:extLst>
          </p:nvPr>
        </p:nvGraphicFramePr>
        <p:xfrm>
          <a:off x="7037710" y="2752826"/>
          <a:ext cx="5680407" cy="706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2481CF86-572F-4B66-501E-510C2FE06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443958"/>
              </p:ext>
            </p:extLst>
          </p:nvPr>
        </p:nvGraphicFramePr>
        <p:xfrm>
          <a:off x="491793" y="2741602"/>
          <a:ext cx="5680407" cy="706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AutoShape 2"/>
          <p:cNvSpPr/>
          <p:nvPr/>
        </p:nvSpPr>
        <p:spPr>
          <a:xfrm>
            <a:off x="14111565" y="0"/>
            <a:ext cx="4220798" cy="10287000"/>
          </a:xfrm>
          <a:prstGeom prst="rect">
            <a:avLst/>
          </a:prstGeom>
          <a:solidFill>
            <a:srgbClr val="214E3B"/>
          </a:solidFill>
        </p:spPr>
      </p:sp>
      <p:sp>
        <p:nvSpPr>
          <p:cNvPr id="5" name="AutoShape 5"/>
          <p:cNvSpPr/>
          <p:nvPr/>
        </p:nvSpPr>
        <p:spPr>
          <a:xfrm rot="28065">
            <a:off x="14623114" y="9144740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14775514" y="9297140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9E0158AB-E441-A62E-B53F-580715F298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21387" y="2621628"/>
            <a:ext cx="4081081" cy="6113979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E52455A4-07F0-8122-8019-C34FFEA57F3A}"/>
              </a:ext>
            </a:extLst>
          </p:cNvPr>
          <p:cNvSpPr txBox="1"/>
          <p:nvPr/>
        </p:nvSpPr>
        <p:spPr>
          <a:xfrm>
            <a:off x="2317424" y="190500"/>
            <a:ext cx="1051904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produkty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podstawowe, mleczne, żywność dla zwierząt </a:t>
            </a:r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kategoriami o </a:t>
            </a:r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najwyższym wzroście cen </a:t>
            </a:r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względem ubiegłego roku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A0721019-A095-FB12-4800-3B82790C3D79}"/>
              </a:ext>
            </a:extLst>
          </p:cNvPr>
          <p:cNvSpPr txBox="1"/>
          <p:nvPr/>
        </p:nvSpPr>
        <p:spPr>
          <a:xfrm>
            <a:off x="574057" y="1775578"/>
            <a:ext cx="64847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Średnich Cen 02’23 vs YA</a:t>
            </a:r>
          </a:p>
          <a:p>
            <a:r>
              <a:rPr lang="pl-PL" sz="2400" dirty="0">
                <a:solidFill>
                  <a:srgbClr val="FFC000"/>
                </a:solidFill>
                <a:latin typeface="Montserrat Semi-Bold Bold"/>
              </a:rPr>
              <a:t>Sklepy Małoformatowe</a:t>
            </a:r>
            <a:r>
              <a:rPr lang="pl-PL" sz="2400" dirty="0">
                <a:solidFill>
                  <a:srgbClr val="242424"/>
                </a:solidFill>
                <a:latin typeface="Montserrat Semi-Bold Bold"/>
              </a:rPr>
              <a:t>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do 300m2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459F66A9-2DAB-4650-2623-69DC7C4A61C3}"/>
              </a:ext>
            </a:extLst>
          </p:cNvPr>
          <p:cNvSpPr txBox="1"/>
          <p:nvPr/>
        </p:nvSpPr>
        <p:spPr>
          <a:xfrm>
            <a:off x="7402099" y="1775578"/>
            <a:ext cx="64847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Średnich Cen 02’23 vs YA</a:t>
            </a:r>
          </a:p>
          <a:p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Supermarkety</a:t>
            </a:r>
            <a:r>
              <a:rPr lang="pl-PL" sz="2400" dirty="0">
                <a:solidFill>
                  <a:srgbClr val="FFC000"/>
                </a:solidFill>
                <a:latin typeface="Montserrat Semi-Bold Bold"/>
              </a:rPr>
              <a:t>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301-2500m2</a:t>
            </a:r>
          </a:p>
        </p:txBody>
      </p:sp>
    </p:spTree>
    <p:extLst>
      <p:ext uri="{BB962C8B-B14F-4D97-AF65-F5344CB8AC3E}">
        <p14:creationId xmlns:p14="http://schemas.microsoft.com/office/powerpoint/2010/main" val="162510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9E21CB71-B336-CDBA-3734-8EB338E5B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695049"/>
              </p:ext>
            </p:extLst>
          </p:nvPr>
        </p:nvGraphicFramePr>
        <p:xfrm>
          <a:off x="7177365" y="2741601"/>
          <a:ext cx="5410198" cy="706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CC024FF-75CB-44C0-DE76-0CB78368C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456873"/>
              </p:ext>
            </p:extLst>
          </p:nvPr>
        </p:nvGraphicFramePr>
        <p:xfrm>
          <a:off x="533263" y="2741602"/>
          <a:ext cx="5715137" cy="706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/>
          <p:cNvSpPr/>
          <p:nvPr/>
        </p:nvSpPr>
        <p:spPr>
          <a:xfrm>
            <a:off x="14111565" y="0"/>
            <a:ext cx="4220798" cy="10287000"/>
          </a:xfrm>
          <a:prstGeom prst="rect">
            <a:avLst/>
          </a:prstGeom>
          <a:solidFill>
            <a:srgbClr val="214E3B"/>
          </a:solidFill>
        </p:spPr>
      </p:sp>
      <p:sp>
        <p:nvSpPr>
          <p:cNvPr id="5" name="AutoShape 5"/>
          <p:cNvSpPr/>
          <p:nvPr/>
        </p:nvSpPr>
        <p:spPr>
          <a:xfrm rot="28065">
            <a:off x="14623114" y="9144740"/>
            <a:ext cx="1750083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8065">
            <a:off x="14775514" y="9297140"/>
            <a:ext cx="1750083" cy="0"/>
          </a:xfrm>
          <a:prstGeom prst="line">
            <a:avLst/>
          </a:prstGeom>
          <a:ln w="28575" cap="flat">
            <a:solidFill>
              <a:srgbClr val="FFF3C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8077200" y="398514"/>
            <a:ext cx="399726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wzrost cen żywności w okresie 2 lat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93D837-1675-32E4-F93E-CCCB02817A4F}"/>
              </a:ext>
            </a:extLst>
          </p:cNvPr>
          <p:cNvSpPr txBox="1"/>
          <p:nvPr/>
        </p:nvSpPr>
        <p:spPr>
          <a:xfrm>
            <a:off x="5274732" y="327122"/>
            <a:ext cx="2452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rgbClr val="FABF3C"/>
                </a:solidFill>
              </a:rPr>
              <a:t>+40% 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21B13290-D985-25CC-CB07-283D1AB133F5}"/>
              </a:ext>
            </a:extLst>
          </p:cNvPr>
          <p:cNvCxnSpPr>
            <a:cxnSpLocks/>
          </p:cNvCxnSpPr>
          <p:nvPr/>
        </p:nvCxnSpPr>
        <p:spPr>
          <a:xfrm>
            <a:off x="7727697" y="237807"/>
            <a:ext cx="0" cy="1227529"/>
          </a:xfrm>
          <a:prstGeom prst="line">
            <a:avLst/>
          </a:prstGeom>
          <a:ln>
            <a:solidFill>
              <a:srgbClr val="275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A1EFBE8-CC51-ED62-253B-A89E92615BDA}"/>
              </a:ext>
            </a:extLst>
          </p:cNvPr>
          <p:cNvSpPr txBox="1"/>
          <p:nvPr/>
        </p:nvSpPr>
        <p:spPr>
          <a:xfrm>
            <a:off x="574057" y="1775578"/>
            <a:ext cx="64847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Średnich Cen 02’23 vs 2YA</a:t>
            </a:r>
          </a:p>
          <a:p>
            <a:r>
              <a:rPr lang="pl-PL" sz="2400" dirty="0">
                <a:solidFill>
                  <a:srgbClr val="FFC000"/>
                </a:solidFill>
                <a:latin typeface="Montserrat Semi-Bold Bold"/>
              </a:rPr>
              <a:t>Sklepy Małoformatowe</a:t>
            </a:r>
            <a:r>
              <a:rPr lang="pl-PL" sz="2400" dirty="0">
                <a:solidFill>
                  <a:srgbClr val="242424"/>
                </a:solidFill>
                <a:latin typeface="Montserrat Semi-Bold Bold"/>
              </a:rPr>
              <a:t>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do 300m2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789C037-A952-A0B2-5609-3B2B836E8D63}"/>
              </a:ext>
            </a:extLst>
          </p:cNvPr>
          <p:cNvSpPr txBox="1"/>
          <p:nvPr/>
        </p:nvSpPr>
        <p:spPr>
          <a:xfrm>
            <a:off x="7402099" y="1775578"/>
            <a:ext cx="648473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Dynamika Średnich Cen 02’23 vs 2YA</a:t>
            </a:r>
          </a:p>
          <a:p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Supermarkety</a:t>
            </a:r>
            <a:r>
              <a:rPr lang="pl-PL" sz="2400" dirty="0">
                <a:solidFill>
                  <a:srgbClr val="FFC000"/>
                </a:solidFill>
                <a:latin typeface="Montserrat Semi-Bold Bold"/>
              </a:rPr>
              <a:t>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301-2500m2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15DB471-2B0D-A0C7-7FBC-EDB955C2DA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21387" y="2621628"/>
            <a:ext cx="4081081" cy="61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Symbol zastępczy zawartości 16">
            <a:extLst>
              <a:ext uri="{FF2B5EF4-FFF2-40B4-BE49-F238E27FC236}">
                <a16:creationId xmlns:a16="http://schemas.microsoft.com/office/drawing/2014/main" id="{B367F358-D6CF-F92C-E1A2-70390DCF3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687201"/>
              </p:ext>
            </p:extLst>
          </p:nvPr>
        </p:nvGraphicFramePr>
        <p:xfrm>
          <a:off x="0" y="1396481"/>
          <a:ext cx="18288000" cy="88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2"/>
          <p:cNvSpPr/>
          <p:nvPr/>
        </p:nvSpPr>
        <p:spPr>
          <a:xfrm>
            <a:off x="0" y="1"/>
            <a:ext cx="13261182" cy="1409699"/>
          </a:xfrm>
          <a:prstGeom prst="rect">
            <a:avLst/>
          </a:prstGeom>
          <a:solidFill>
            <a:srgbClr val="214E3B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600378" y="1222842"/>
            <a:ext cx="2293197" cy="2293197"/>
            <a:chOff x="0" y="0"/>
            <a:chExt cx="3282950" cy="3282950"/>
          </a:xfrm>
          <a:solidFill>
            <a:srgbClr val="214E3B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</p:sp>
      </p:grpSp>
      <p:sp>
        <p:nvSpPr>
          <p:cNvPr id="7" name="AutoShape 7"/>
          <p:cNvSpPr/>
          <p:nvPr/>
        </p:nvSpPr>
        <p:spPr>
          <a:xfrm>
            <a:off x="14509152" y="4762500"/>
            <a:ext cx="2750149" cy="0"/>
          </a:xfrm>
          <a:prstGeom prst="line">
            <a:avLst/>
          </a:prstGeom>
          <a:ln w="28575" cap="flat">
            <a:solidFill>
              <a:srgbClr val="24242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262" y="482844"/>
            <a:ext cx="1302640" cy="43079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48111" y="462938"/>
            <a:ext cx="9964960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pl-PL" sz="4299" dirty="0">
                <a:solidFill>
                  <a:srgbClr val="FFFFFF"/>
                </a:solidFill>
                <a:latin typeface="Montserrat Semi-Bold Bold"/>
              </a:rPr>
              <a:t>Przekierowanie Sprzedaży</a:t>
            </a:r>
            <a:endParaRPr lang="en-US" sz="4299" dirty="0">
              <a:solidFill>
                <a:srgbClr val="FFFFFF"/>
              </a:solidFill>
              <a:latin typeface="Montserrat Semi-Bold Bold"/>
            </a:endParaRPr>
          </a:p>
        </p:txBody>
      </p:sp>
      <p:graphicFrame>
        <p:nvGraphicFramePr>
          <p:cNvPr id="26" name="Symbol zastępczy zawartości 16">
            <a:extLst>
              <a:ext uri="{FF2B5EF4-FFF2-40B4-BE49-F238E27FC236}">
                <a16:creationId xmlns:a16="http://schemas.microsoft.com/office/drawing/2014/main" id="{A07DCC97-83F0-E5CC-B979-36818D226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11356"/>
              </p:ext>
            </p:extLst>
          </p:nvPr>
        </p:nvGraphicFramePr>
        <p:xfrm>
          <a:off x="7867539" y="1892543"/>
          <a:ext cx="6096000" cy="370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7">
            <a:extLst>
              <a:ext uri="{FF2B5EF4-FFF2-40B4-BE49-F238E27FC236}">
                <a16:creationId xmlns:a16="http://schemas.microsoft.com/office/drawing/2014/main" id="{5A55C3B5-15A5-0424-FE60-CCB91ACA3D0C}"/>
              </a:ext>
            </a:extLst>
          </p:cNvPr>
          <p:cNvSpPr txBox="1"/>
          <p:nvPr/>
        </p:nvSpPr>
        <p:spPr>
          <a:xfrm>
            <a:off x="371234" y="3788249"/>
            <a:ext cx="683221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</a:t>
            </a:r>
            <a:r>
              <a:rPr lang="pl-PL" sz="2400" dirty="0" err="1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pp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zmiana znaczenia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kanału sprzedaży w całkowitej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liczbie transakcji </a:t>
            </a:r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2022 vs YA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C03FADF-4717-AC4F-B196-1E262512EFD7}"/>
              </a:ext>
            </a:extLst>
          </p:cNvPr>
          <p:cNvSpPr txBox="1"/>
          <p:nvPr/>
        </p:nvSpPr>
        <p:spPr>
          <a:xfrm>
            <a:off x="8382000" y="1605874"/>
            <a:ext cx="561466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[%] </a:t>
            </a:r>
            <a:r>
              <a:rPr lang="pl-PL" sz="2400" dirty="0">
                <a:solidFill>
                  <a:srgbClr val="214E3B"/>
                </a:solidFill>
                <a:latin typeface="Montserrat Semi-Bold Bold"/>
              </a:rPr>
              <a:t>lokalizacja transakcji </a:t>
            </a:r>
          </a:p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  <a:latin typeface="Montserrat Semi-Bold Bold"/>
              </a:rPr>
              <a:t>w sklepach detalicznych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C56424F3-7610-4581-CD01-56D6C02B4BAA}"/>
              </a:ext>
            </a:extLst>
          </p:cNvPr>
          <p:cNvSpPr txBox="1"/>
          <p:nvPr/>
        </p:nvSpPr>
        <p:spPr>
          <a:xfrm>
            <a:off x="2687425" y="2065567"/>
            <a:ext cx="471811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solidFill>
                  <a:srgbClr val="FABF3C"/>
                </a:solidFill>
                <a:latin typeface="Montserrat Semi-Bold Bold"/>
              </a:rPr>
              <a:t>zyskały dyskonty </a:t>
            </a:r>
            <a:r>
              <a:rPr lang="pl-PL" sz="2800" dirty="0">
                <a:solidFill>
                  <a:srgbClr val="242424"/>
                </a:solidFill>
                <a:latin typeface="Montserrat Semi-Bold Bold"/>
              </a:rPr>
              <a:t>w całkowitej liczbie transakcji 2022 vs 2021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869FA70-C32C-6D11-D90A-8A30DE9BA5D8}"/>
              </a:ext>
            </a:extLst>
          </p:cNvPr>
          <p:cNvSpPr txBox="1"/>
          <p:nvPr/>
        </p:nvSpPr>
        <p:spPr>
          <a:xfrm>
            <a:off x="254322" y="2121468"/>
            <a:ext cx="2452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rgbClr val="FABF3C"/>
                </a:solidFill>
              </a:rPr>
              <a:t>+2,6p </a:t>
            </a:r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A372F38D-8443-1E93-0A93-AA40CE9ABEB8}"/>
              </a:ext>
            </a:extLst>
          </p:cNvPr>
          <p:cNvCxnSpPr>
            <a:cxnSpLocks/>
          </p:cNvCxnSpPr>
          <p:nvPr/>
        </p:nvCxnSpPr>
        <p:spPr>
          <a:xfrm>
            <a:off x="2514600" y="1975206"/>
            <a:ext cx="0" cy="1540833"/>
          </a:xfrm>
          <a:prstGeom prst="line">
            <a:avLst/>
          </a:prstGeom>
          <a:ln>
            <a:solidFill>
              <a:srgbClr val="275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ójkąt równoramienny 32">
            <a:extLst>
              <a:ext uri="{FF2B5EF4-FFF2-40B4-BE49-F238E27FC236}">
                <a16:creationId xmlns:a16="http://schemas.microsoft.com/office/drawing/2014/main" id="{41C4AB60-1958-A6C8-D4C1-DEBA674BD056}"/>
              </a:ext>
            </a:extLst>
          </p:cNvPr>
          <p:cNvSpPr/>
          <p:nvPr/>
        </p:nvSpPr>
        <p:spPr>
          <a:xfrm rot="10800000">
            <a:off x="13373000" y="3605471"/>
            <a:ext cx="334297" cy="271093"/>
          </a:xfrm>
          <a:prstGeom prst="triangle">
            <a:avLst/>
          </a:prstGeom>
          <a:solidFill>
            <a:srgbClr val="EE0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Trójkąt równoramienny 33">
            <a:extLst>
              <a:ext uri="{FF2B5EF4-FFF2-40B4-BE49-F238E27FC236}">
                <a16:creationId xmlns:a16="http://schemas.microsoft.com/office/drawing/2014/main" id="{23E47A7B-61F7-E9E9-DCA7-92A9903AE34D}"/>
              </a:ext>
            </a:extLst>
          </p:cNvPr>
          <p:cNvSpPr/>
          <p:nvPr/>
        </p:nvSpPr>
        <p:spPr>
          <a:xfrm>
            <a:off x="13373000" y="2886128"/>
            <a:ext cx="334297" cy="27109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694ACFC3-2DAB-2C50-3D36-9632CA913820}"/>
              </a:ext>
            </a:extLst>
          </p:cNvPr>
          <p:cNvGrpSpPr>
            <a:grpSpLocks noChangeAspect="1"/>
          </p:cNvGrpSpPr>
          <p:nvPr/>
        </p:nvGrpSpPr>
        <p:grpSpPr>
          <a:xfrm>
            <a:off x="14509153" y="1776765"/>
            <a:ext cx="2750148" cy="2750148"/>
            <a:chOff x="0" y="0"/>
            <a:chExt cx="3282950" cy="328295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75A78F7-3916-04A7-7793-73B58B0FAFF3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7452" r="-27452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521692E5F5AA47AD410524706043D0" ma:contentTypeVersion="12" ma:contentTypeDescription="Utwórz nowy dokument." ma:contentTypeScope="" ma:versionID="a12aefc5ad996cfc1dcfa407c9420a4b">
  <xsd:schema xmlns:xsd="http://www.w3.org/2001/XMLSchema" xmlns:xs="http://www.w3.org/2001/XMLSchema" xmlns:p="http://schemas.microsoft.com/office/2006/metadata/properties" xmlns:ns2="68ee75f8-bcc5-429e-9c7c-569c1f122df7" xmlns:ns3="21509094-e019-4316-8366-5b2d177b7d02" targetNamespace="http://schemas.microsoft.com/office/2006/metadata/properties" ma:root="true" ma:fieldsID="418736bcd05f236ea5b6fe0f9c213045" ns2:_="" ns3:_="">
    <xsd:import namespace="68ee75f8-bcc5-429e-9c7c-569c1f122df7"/>
    <xsd:import namespace="21509094-e019-4316-8366-5b2d177b7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e75f8-bcc5-429e-9c7c-569c1f122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757de3fc-44c5-4a2b-8563-55ed11ede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9094-e019-4316-8366-5b2d177b7d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fa04aba-1ef5-4215-9be4-5920d613d598}" ma:internalName="TaxCatchAll" ma:showField="CatchAllData" ma:web="21509094-e019-4316-8366-5b2d177b7d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e75f8-bcc5-429e-9c7c-569c1f122df7">
      <Terms xmlns="http://schemas.microsoft.com/office/infopath/2007/PartnerControls"/>
    </lcf76f155ced4ddcb4097134ff3c332f>
    <TaxCatchAll xmlns="21509094-e019-4316-8366-5b2d177b7d02" xsi:nil="true"/>
  </documentManagement>
</p:properties>
</file>

<file path=customXml/itemProps1.xml><?xml version="1.0" encoding="utf-8"?>
<ds:datastoreItem xmlns:ds="http://schemas.openxmlformats.org/officeDocument/2006/customXml" ds:itemID="{B6538B7E-F1D1-4D73-B97E-96F4507D23BE}"/>
</file>

<file path=customXml/itemProps2.xml><?xml version="1.0" encoding="utf-8"?>
<ds:datastoreItem xmlns:ds="http://schemas.openxmlformats.org/officeDocument/2006/customXml" ds:itemID="{35DC2688-BFCF-43FF-A778-F61FCA06ABB5}"/>
</file>

<file path=customXml/itemProps3.xml><?xml version="1.0" encoding="utf-8"?>
<ds:datastoreItem xmlns:ds="http://schemas.openxmlformats.org/officeDocument/2006/customXml" ds:itemID="{F74BCC34-40CE-46FB-9761-238AEE1D3C76}"/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542</Words>
  <Application>Microsoft Office PowerPoint</Application>
  <PresentationFormat>Niestandardowy</PresentationFormat>
  <Paragraphs>143</Paragraphs>
  <Slides>15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Montserrat Semi-Bold</vt:lpstr>
      <vt:lpstr>Montserrat</vt:lpstr>
      <vt:lpstr>Open Sans</vt:lpstr>
      <vt:lpstr>Montserrat Semi-Bold Bold</vt:lpstr>
      <vt:lpstr>Roboto</vt:lpstr>
      <vt:lpstr>Arial</vt:lpstr>
      <vt:lpstr>Open Sans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konferencje</dc:title>
  <cp:lastModifiedBy>Marek Zachalski</cp:lastModifiedBy>
  <cp:revision>117</cp:revision>
  <dcterms:created xsi:type="dcterms:W3CDTF">2006-08-16T00:00:00Z</dcterms:created>
  <dcterms:modified xsi:type="dcterms:W3CDTF">2023-03-28T13:49:33Z</dcterms:modified>
  <dc:identifier>DAFZVvcX6_w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0x010100C3521692E5F5AA47AD410524706043D0</vt:lpwstr>
  </property>
</Properties>
</file>