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25" Type="http://schemas.openxmlformats.org/officeDocument/2006/relationships/slide" Target="slides/slide20.xml"/><Relationship Id="rId7" Type="http://schemas.openxmlformats.org/officeDocument/2006/relationships/slide" Target="slides/slide2.xml"/><Relationship Id="rId33" Type="http://schemas.openxmlformats.org/officeDocument/2006/relationships/slide" Target="slides/slide28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0" Type="http://schemas.openxmlformats.org/officeDocument/2006/relationships/slide" Target="slides/slide15.xml"/><Relationship Id="rId2" Type="http://schemas.openxmlformats.org/officeDocument/2006/relationships/viewProps" Target="viewProps.xml"/><Relationship Id="rId29" Type="http://schemas.openxmlformats.org/officeDocument/2006/relationships/slide" Target="slides/slide24.xml"/><Relationship Id="rId16" Type="http://schemas.openxmlformats.org/officeDocument/2006/relationships/slide" Target="slides/slide11.xml"/><Relationship Id="rId24" Type="http://schemas.openxmlformats.org/officeDocument/2006/relationships/slide" Target="slides/slide19.xml"/><Relationship Id="rId1" Type="http://schemas.openxmlformats.org/officeDocument/2006/relationships/theme" Target="theme/theme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37" Type="http://schemas.openxmlformats.org/officeDocument/2006/relationships/customXml" Target="../customXml/item3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5" Type="http://schemas.openxmlformats.org/officeDocument/2006/relationships/notesMaster" Target="notesMasters/notesMaster1.xml"/><Relationship Id="rId15" Type="http://schemas.openxmlformats.org/officeDocument/2006/relationships/slide" Target="slides/slide10.xml"/><Relationship Id="rId36" Type="http://schemas.openxmlformats.org/officeDocument/2006/relationships/customXml" Target="../customXml/item2.xml"/><Relationship Id="rId31" Type="http://schemas.openxmlformats.org/officeDocument/2006/relationships/slide" Target="slides/slide26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22" Type="http://schemas.openxmlformats.org/officeDocument/2006/relationships/slide" Target="slides/slide1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14" Type="http://schemas.openxmlformats.org/officeDocument/2006/relationships/slide" Target="slides/slide9.xml"/><Relationship Id="rId35" Type="http://schemas.openxmlformats.org/officeDocument/2006/relationships/customXml" Target="../customXml/item1.xml"/><Relationship Id="rId8" Type="http://schemas.openxmlformats.org/officeDocument/2006/relationships/slide" Target="slides/slide3.xml"/><Relationship Id="rId3" Type="http://schemas.openxmlformats.org/officeDocument/2006/relationships/presProps" Target="presProps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1f123ce451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g11f123ce451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1f4418302e_0_4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64" name="Google Shape;164;g11f4418302e_0_4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1f2632e1cb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77" name="Google Shape;177;g21f2632e1cb_0_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208383b126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86" name="Google Shape;186;g1208383b126_0_3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1208383b126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03" name="Google Shape;203;g1208383b126_0_5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1208383b126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17" name="Google Shape;217;g1208383b126_0_6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21ca515ec75_0_1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31" name="Google Shape;231;g21ca515ec75_0_18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21ca515ec75_0_2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45" name="Google Shape;245;g21ca515ec75_0_24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11f4418302e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59" name="Google Shape;259;g11f4418302e_0_6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21ca515ec75_0_3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72" name="Google Shape;272;g21ca515ec75_0_35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21ca515ec75_0_2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88" name="Google Shape;288;g21ca515ec75_0_29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1f4418302e_0_3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62" name="Google Shape;62;g11f4418302e_0_33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222558fe528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01" name="Google Shape;301;g222558fe528_1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220fc04e7ec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15" name="Google Shape;315;g220fc04e7ec_0_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220fc04e7ec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28" name="Google Shape;328;g220fc04e7ec_0_3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11f4418302e_0_5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41" name="Google Shape;341;g11f4418302e_0_5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21ca515ec75_0_4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54" name="Google Shape;354;g21ca515ec75_0_47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122f7d3d8b4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79" name="Google Shape;379;g122f7d3d8b4_0_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11fbdf0414b_0_4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94" name="Google Shape;394;g11fbdf0414b_0_4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11fbdf0414b_0_4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408" name="Google Shape;408;g11fbdf0414b_0_4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11f4418302e_0_3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422" name="Google Shape;422;g11f4418302e_0_34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11f4418302e_0_35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5" name="Google Shape;435;g11f4418302e_0_35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1fbdf0414b_0_2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75" name="Google Shape;75;g11fbdf0414b_0_29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1de2627c2c_1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88" name="Google Shape;88;g21de2627c2c_1_5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20d682037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02" name="Google Shape;102;g220d6820371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1de2627c2c_1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16" name="Google Shape;116;g21de2627c2c_1_8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1f123ce451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29" name="Google Shape;129;g11f123ce451_0_5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1f67dd1994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42" name="Google Shape;142;g11f67dd1994_0_1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1f2632e1c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55" name="Google Shape;155;g21f2632e1cb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2.png"/><Relationship Id="rId4" Type="http://schemas.openxmlformats.org/officeDocument/2006/relationships/image" Target="../media/image2.png"/><Relationship Id="rId5" Type="http://schemas.openxmlformats.org/officeDocument/2006/relationships/image" Target="../media/image1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1.png"/><Relationship Id="rId4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Relationship Id="rId4" Type="http://schemas.openxmlformats.org/officeDocument/2006/relationships/image" Target="../media/image1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png"/><Relationship Id="rId4" Type="http://schemas.openxmlformats.org/officeDocument/2006/relationships/image" Target="../media/image1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openxmlformats.org/officeDocument/2006/relationships/image" Target="../media/image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.png"/><Relationship Id="rId4" Type="http://schemas.openxmlformats.org/officeDocument/2006/relationships/image" Target="../media/image2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.png"/></Relationships>
</file>

<file path=ppt/slides/_rels/slide24.xml.rels><?xml version="1.0" encoding="UTF-8" standalone="yes"?><Relationships xmlns="http://schemas.openxmlformats.org/package/2006/relationships"><Relationship Id="rId11" Type="http://schemas.openxmlformats.org/officeDocument/2006/relationships/image" Target="../media/image40.png"/><Relationship Id="rId10" Type="http://schemas.openxmlformats.org/officeDocument/2006/relationships/image" Target="../media/image37.png"/><Relationship Id="rId13" Type="http://schemas.openxmlformats.org/officeDocument/2006/relationships/image" Target="../media/image36.png"/><Relationship Id="rId12" Type="http://schemas.openxmlformats.org/officeDocument/2006/relationships/image" Target="../media/image30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.png"/><Relationship Id="rId4" Type="http://schemas.openxmlformats.org/officeDocument/2006/relationships/image" Target="../media/image24.png"/><Relationship Id="rId9" Type="http://schemas.openxmlformats.org/officeDocument/2006/relationships/image" Target="../media/image28.png"/><Relationship Id="rId15" Type="http://schemas.openxmlformats.org/officeDocument/2006/relationships/image" Target="../media/image27.png"/><Relationship Id="rId14" Type="http://schemas.openxmlformats.org/officeDocument/2006/relationships/image" Target="../media/image42.png"/><Relationship Id="rId17" Type="http://schemas.openxmlformats.org/officeDocument/2006/relationships/image" Target="../media/image29.png"/><Relationship Id="rId16" Type="http://schemas.openxmlformats.org/officeDocument/2006/relationships/image" Target="../media/image39.png"/><Relationship Id="rId5" Type="http://schemas.openxmlformats.org/officeDocument/2006/relationships/image" Target="../media/image35.png"/><Relationship Id="rId6" Type="http://schemas.openxmlformats.org/officeDocument/2006/relationships/image" Target="../media/image26.png"/><Relationship Id="rId7" Type="http://schemas.openxmlformats.org/officeDocument/2006/relationships/image" Target="../media/image23.png"/><Relationship Id="rId8" Type="http://schemas.openxmlformats.org/officeDocument/2006/relationships/image" Target="../media/image32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3.png"/><Relationship Id="rId4" Type="http://schemas.openxmlformats.org/officeDocument/2006/relationships/image" Target="../media/image2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.png"/><Relationship Id="rId4" Type="http://schemas.openxmlformats.org/officeDocument/2006/relationships/image" Target="../media/image41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4.png"/><Relationship Id="rId4" Type="http://schemas.openxmlformats.org/officeDocument/2006/relationships/image" Target="../media/image2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7.jpg"/><Relationship Id="rId4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0" y="266675"/>
            <a:ext cx="9144141" cy="4503275"/>
          </a:xfrm>
          <a:custGeom>
            <a:rect b="b" l="l" r="r" t="t"/>
            <a:pathLst>
              <a:path extrusionOk="0" h="1551516" w="4253089">
                <a:moveTo>
                  <a:pt x="0" y="0"/>
                </a:moveTo>
                <a:lnTo>
                  <a:pt x="4253089" y="0"/>
                </a:lnTo>
                <a:lnTo>
                  <a:pt x="4253089" y="1551516"/>
                </a:lnTo>
                <a:lnTo>
                  <a:pt x="0" y="1551516"/>
                </a:lnTo>
                <a:close/>
              </a:path>
            </a:pathLst>
          </a:custGeom>
          <a:solidFill>
            <a:srgbClr val="FFFFFF">
              <a:alpha val="72550"/>
            </a:srgbClr>
          </a:solidFill>
          <a:ln>
            <a:noFill/>
          </a:ln>
        </p:spPr>
      </p:sp>
      <p:sp>
        <p:nvSpPr>
          <p:cNvPr id="55" name="Google Shape;55;p13"/>
          <p:cNvSpPr txBox="1"/>
          <p:nvPr/>
        </p:nvSpPr>
        <p:spPr>
          <a:xfrm>
            <a:off x="537144" y="1252711"/>
            <a:ext cx="8069700" cy="137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pl" sz="4000">
                <a:solidFill>
                  <a:schemeClr val="dk1"/>
                </a:solidFill>
                <a:highlight>
                  <a:srgbClr val="EDEDED"/>
                </a:highlight>
                <a:latin typeface="Trebuchet MS"/>
                <a:ea typeface="Trebuchet MS"/>
                <a:cs typeface="Trebuchet MS"/>
                <a:sym typeface="Trebuchet MS"/>
              </a:rPr>
              <a:t>Czy da się skrócić lub wzmocnić ogniwa łańcucha dostaw?</a:t>
            </a:r>
            <a:endParaRPr sz="4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64369" y="438725"/>
            <a:ext cx="2415411" cy="626497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2495550" y="3933352"/>
            <a:ext cx="41529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l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Mariusz Stasiak</a:t>
            </a:r>
            <a:endParaRPr sz="7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4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pl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Prezes Zarządu Emapa S.A</a:t>
            </a:r>
            <a:r>
              <a:rPr i="0" lang="pl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  <a:endParaRPr sz="7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58" name="Google Shape;58;p13"/>
          <p:cNvCxnSpPr/>
          <p:nvPr/>
        </p:nvCxnSpPr>
        <p:spPr>
          <a:xfrm>
            <a:off x="2247900" y="3613950"/>
            <a:ext cx="4648200" cy="0"/>
          </a:xfrm>
          <a:prstGeom prst="straightConnector1">
            <a:avLst/>
          </a:prstGeom>
          <a:noFill/>
          <a:ln cap="flat" cmpd="sng" w="4762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9" name="Google Shape;59;p13"/>
          <p:cNvSpPr txBox="1"/>
          <p:nvPr/>
        </p:nvSpPr>
        <p:spPr>
          <a:xfrm>
            <a:off x="597894" y="2235461"/>
            <a:ext cx="8069700" cy="137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pl" sz="2000">
                <a:solidFill>
                  <a:schemeClr val="dk1"/>
                </a:solidFill>
                <a:highlight>
                  <a:srgbClr val="EDEDED"/>
                </a:highlight>
                <a:latin typeface="Trebuchet MS"/>
                <a:ea typeface="Trebuchet MS"/>
                <a:cs typeface="Trebuchet MS"/>
                <a:sym typeface="Trebuchet MS"/>
              </a:rPr>
              <a:t>czyli jak w pełni wykorzystać przestrzeń ładunkową floty i optymalnie ułożyć kolejność punktów tras</a:t>
            </a:r>
            <a:endParaRPr sz="2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2"/>
          <p:cNvSpPr txBox="1"/>
          <p:nvPr/>
        </p:nvSpPr>
        <p:spPr>
          <a:xfrm>
            <a:off x="363600" y="25200"/>
            <a:ext cx="8780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2200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Parametry optymalizacji</a:t>
            </a:r>
            <a:endParaRPr sz="2200">
              <a:solidFill>
                <a:srgbClr val="666666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67" name="Google Shape;167;p22"/>
          <p:cNvSpPr txBox="1"/>
          <p:nvPr/>
        </p:nvSpPr>
        <p:spPr>
          <a:xfrm>
            <a:off x="1701581" y="3363501"/>
            <a:ext cx="1781400" cy="2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866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22"/>
          <p:cNvSpPr txBox="1"/>
          <p:nvPr/>
        </p:nvSpPr>
        <p:spPr>
          <a:xfrm>
            <a:off x="5612198" y="2503728"/>
            <a:ext cx="1762200" cy="2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866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22"/>
          <p:cNvSpPr txBox="1"/>
          <p:nvPr/>
        </p:nvSpPr>
        <p:spPr>
          <a:xfrm>
            <a:off x="7277100" y="2479866"/>
            <a:ext cx="1781100" cy="2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866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22"/>
          <p:cNvSpPr txBox="1"/>
          <p:nvPr/>
        </p:nvSpPr>
        <p:spPr>
          <a:xfrm>
            <a:off x="3639962" y="2479866"/>
            <a:ext cx="1781100" cy="2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866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22"/>
          <p:cNvSpPr txBox="1"/>
          <p:nvPr/>
        </p:nvSpPr>
        <p:spPr>
          <a:xfrm>
            <a:off x="720000" y="1350700"/>
            <a:ext cx="7983300" cy="321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-2413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rebuchet MS"/>
              <a:buChar char="●"/>
            </a:pPr>
            <a:r>
              <a:rPr lang="pl"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parametry przewożonego towaru (liczba, masa, kubatura)</a:t>
            </a:r>
            <a:endParaRPr sz="2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413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rebuchet MS"/>
              <a:buChar char="●"/>
            </a:pPr>
            <a:r>
              <a:rPr lang="pl"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parametry pojazdów (np. ładowność, gabaryty, DMC, spalanie)</a:t>
            </a:r>
            <a:endParaRPr sz="2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413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rebuchet MS"/>
              <a:buChar char="●"/>
            </a:pPr>
            <a:r>
              <a:rPr lang="pl"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czas pracy kierowcy oraz bazy</a:t>
            </a:r>
            <a:endParaRPr sz="2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413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rebuchet MS"/>
              <a:buChar char="●"/>
            </a:pPr>
            <a:r>
              <a:rPr lang="pl"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okno czasowe stopu, czas serwisu</a:t>
            </a:r>
            <a:endParaRPr sz="2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413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rebuchet MS"/>
              <a:buChar char="●"/>
            </a:pPr>
            <a:r>
              <a:rPr lang="pl"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priorytety punktów trasy</a:t>
            </a:r>
            <a:endParaRPr sz="2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413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rebuchet MS"/>
              <a:buChar char="●"/>
            </a:pPr>
            <a:r>
              <a:rPr lang="pl"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kompatybilność towarów z pojazdem (chłodnie, winda, itp)</a:t>
            </a:r>
            <a:endParaRPr sz="2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413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rebuchet MS"/>
              <a:buChar char="●"/>
            </a:pPr>
            <a:r>
              <a:rPr lang="pl"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kompatybilność pojazdów ze stopem</a:t>
            </a:r>
            <a:endParaRPr sz="2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413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rebuchet MS"/>
              <a:buChar char="●"/>
            </a:pPr>
            <a:r>
              <a:rPr lang="pl"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periodyczność (odwiedzanie wybranych stopów w wybrane dni)</a:t>
            </a:r>
            <a:endParaRPr sz="2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413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rebuchet MS"/>
              <a:buChar char="●"/>
            </a:pPr>
            <a:r>
              <a:rPr lang="pl"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problem rozwózkowo - zwózkowy (zwroty)</a:t>
            </a:r>
            <a:endParaRPr sz="2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413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rebuchet MS"/>
              <a:buChar char="●"/>
            </a:pPr>
            <a:r>
              <a:rPr lang="pl"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ułożenie towaru na pojeździe</a:t>
            </a:r>
            <a:endParaRPr sz="2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413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rebuchet MS"/>
              <a:buChar char="●"/>
            </a:pPr>
            <a:r>
              <a:rPr lang="pl"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…</a:t>
            </a:r>
            <a:endParaRPr sz="2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228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72" name="Google Shape;172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02794" y="4706754"/>
            <a:ext cx="1183918" cy="307079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2"/>
          <p:cNvSpPr/>
          <p:nvPr/>
        </p:nvSpPr>
        <p:spPr>
          <a:xfrm>
            <a:off x="0" y="4564391"/>
            <a:ext cx="9144000" cy="47700"/>
          </a:xfrm>
          <a:prstGeom prst="rect">
            <a:avLst/>
          </a:prstGeom>
          <a:solidFill>
            <a:srgbClr val="737373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</a:pPr>
            <a:r>
              <a:t/>
            </a:r>
            <a:endParaRPr sz="9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22"/>
          <p:cNvSpPr/>
          <p:nvPr/>
        </p:nvSpPr>
        <p:spPr>
          <a:xfrm>
            <a:off x="0" y="519895"/>
            <a:ext cx="9144000" cy="47700"/>
          </a:xfrm>
          <a:prstGeom prst="rect">
            <a:avLst/>
          </a:prstGeom>
          <a:solidFill>
            <a:srgbClr val="73737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02794" y="4706754"/>
            <a:ext cx="1183918" cy="307079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3"/>
          <p:cNvSpPr/>
          <p:nvPr/>
        </p:nvSpPr>
        <p:spPr>
          <a:xfrm>
            <a:off x="0" y="519895"/>
            <a:ext cx="9144000" cy="47700"/>
          </a:xfrm>
          <a:prstGeom prst="rect">
            <a:avLst/>
          </a:prstGeom>
          <a:solidFill>
            <a:srgbClr val="737373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23"/>
          <p:cNvSpPr txBox="1"/>
          <p:nvPr/>
        </p:nvSpPr>
        <p:spPr>
          <a:xfrm>
            <a:off x="-2" y="44050"/>
            <a:ext cx="7188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700"/>
              <a:buFont typeface="Arial"/>
              <a:buNone/>
            </a:pPr>
            <a:r>
              <a:rPr lang="pl" sz="2200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  Optymalizacja - dane wejściowe i rezultaty</a:t>
            </a:r>
            <a:endParaRPr sz="2200">
              <a:solidFill>
                <a:srgbClr val="666666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82" name="Google Shape;182;p23"/>
          <p:cNvSpPr/>
          <p:nvPr/>
        </p:nvSpPr>
        <p:spPr>
          <a:xfrm>
            <a:off x="0" y="4564391"/>
            <a:ext cx="9144000" cy="47700"/>
          </a:xfrm>
          <a:prstGeom prst="rect">
            <a:avLst/>
          </a:prstGeom>
          <a:solidFill>
            <a:srgbClr val="737373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3" name="Google Shape;183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0001" y="719995"/>
            <a:ext cx="7383997" cy="3691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4"/>
          <p:cNvSpPr/>
          <p:nvPr/>
        </p:nvSpPr>
        <p:spPr>
          <a:xfrm>
            <a:off x="0" y="519895"/>
            <a:ext cx="9144000" cy="47700"/>
          </a:xfrm>
          <a:prstGeom prst="rect">
            <a:avLst/>
          </a:prstGeom>
          <a:solidFill>
            <a:srgbClr val="73737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24"/>
          <p:cNvSpPr txBox="1"/>
          <p:nvPr/>
        </p:nvSpPr>
        <p:spPr>
          <a:xfrm>
            <a:off x="363398" y="25650"/>
            <a:ext cx="7188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700"/>
              <a:buFont typeface="Arial"/>
              <a:buNone/>
            </a:pPr>
            <a:r>
              <a:rPr lang="pl" sz="2200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Optymalizacja trasy 1 pojazdu - komiwojażer</a:t>
            </a:r>
            <a:endParaRPr sz="2200">
              <a:solidFill>
                <a:srgbClr val="666666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90" name="Google Shape;190;p24"/>
          <p:cNvSpPr txBox="1"/>
          <p:nvPr/>
        </p:nvSpPr>
        <p:spPr>
          <a:xfrm>
            <a:off x="1701581" y="3363501"/>
            <a:ext cx="1781400" cy="2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866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24"/>
          <p:cNvSpPr txBox="1"/>
          <p:nvPr/>
        </p:nvSpPr>
        <p:spPr>
          <a:xfrm>
            <a:off x="5612198" y="2503728"/>
            <a:ext cx="1762200" cy="2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866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24"/>
          <p:cNvSpPr txBox="1"/>
          <p:nvPr/>
        </p:nvSpPr>
        <p:spPr>
          <a:xfrm>
            <a:off x="7277100" y="2479866"/>
            <a:ext cx="1781100" cy="2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866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24"/>
          <p:cNvSpPr txBox="1"/>
          <p:nvPr/>
        </p:nvSpPr>
        <p:spPr>
          <a:xfrm>
            <a:off x="3639962" y="2479866"/>
            <a:ext cx="1781100" cy="2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866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24"/>
          <p:cNvSpPr txBox="1"/>
          <p:nvPr/>
        </p:nvSpPr>
        <p:spPr>
          <a:xfrm>
            <a:off x="694800" y="866950"/>
            <a:ext cx="7427400" cy="32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95" name="Google Shape;19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0071" y="1121337"/>
            <a:ext cx="2825479" cy="342195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24"/>
          <p:cNvSpPr txBox="1"/>
          <p:nvPr/>
        </p:nvSpPr>
        <p:spPr>
          <a:xfrm>
            <a:off x="1138125" y="773075"/>
            <a:ext cx="3122700" cy="5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11520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przed</a:t>
            </a:r>
            <a:endParaRPr sz="2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97" name="Google Shape;197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02794" y="4706754"/>
            <a:ext cx="1183918" cy="307079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24"/>
          <p:cNvSpPr/>
          <p:nvPr/>
        </p:nvSpPr>
        <p:spPr>
          <a:xfrm>
            <a:off x="0" y="4564391"/>
            <a:ext cx="9144000" cy="47700"/>
          </a:xfrm>
          <a:prstGeom prst="rect">
            <a:avLst/>
          </a:prstGeom>
          <a:solidFill>
            <a:srgbClr val="737373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</a:pPr>
            <a:r>
              <a:t/>
            </a:r>
            <a:endParaRPr sz="9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9" name="Google Shape;199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04775" y="1194883"/>
            <a:ext cx="2698025" cy="3274875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24"/>
          <p:cNvSpPr txBox="1"/>
          <p:nvPr/>
        </p:nvSpPr>
        <p:spPr>
          <a:xfrm>
            <a:off x="4931950" y="773075"/>
            <a:ext cx="3122700" cy="5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11520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</a:t>
            </a:r>
            <a:r>
              <a:rPr lang="pl"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</a:t>
            </a:r>
            <a:endParaRPr sz="2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5"/>
          <p:cNvSpPr/>
          <p:nvPr/>
        </p:nvSpPr>
        <p:spPr>
          <a:xfrm>
            <a:off x="0" y="519895"/>
            <a:ext cx="9144000" cy="47700"/>
          </a:xfrm>
          <a:prstGeom prst="rect">
            <a:avLst/>
          </a:prstGeom>
          <a:solidFill>
            <a:srgbClr val="73737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25"/>
          <p:cNvSpPr txBox="1"/>
          <p:nvPr/>
        </p:nvSpPr>
        <p:spPr>
          <a:xfrm>
            <a:off x="363398" y="25650"/>
            <a:ext cx="7188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700"/>
              <a:buFont typeface="Arial"/>
              <a:buNone/>
            </a:pPr>
            <a:r>
              <a:rPr lang="pl" sz="2200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Optymalizacja tras dla wielu pojazdów</a:t>
            </a:r>
            <a:endParaRPr sz="2200">
              <a:solidFill>
                <a:srgbClr val="666666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07" name="Google Shape;207;p25"/>
          <p:cNvSpPr txBox="1"/>
          <p:nvPr/>
        </p:nvSpPr>
        <p:spPr>
          <a:xfrm>
            <a:off x="1701581" y="3363501"/>
            <a:ext cx="1781400" cy="2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866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25"/>
          <p:cNvSpPr txBox="1"/>
          <p:nvPr/>
        </p:nvSpPr>
        <p:spPr>
          <a:xfrm>
            <a:off x="5612198" y="2503728"/>
            <a:ext cx="1762200" cy="2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866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25"/>
          <p:cNvSpPr txBox="1"/>
          <p:nvPr/>
        </p:nvSpPr>
        <p:spPr>
          <a:xfrm>
            <a:off x="7277100" y="2479866"/>
            <a:ext cx="1781100" cy="2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866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25"/>
          <p:cNvSpPr txBox="1"/>
          <p:nvPr/>
        </p:nvSpPr>
        <p:spPr>
          <a:xfrm>
            <a:off x="3639962" y="2479866"/>
            <a:ext cx="1781100" cy="2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866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1" name="Google Shape;21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3400" y="600150"/>
            <a:ext cx="4166394" cy="3993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02794" y="4706754"/>
            <a:ext cx="1183918" cy="307079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5"/>
          <p:cNvSpPr/>
          <p:nvPr/>
        </p:nvSpPr>
        <p:spPr>
          <a:xfrm>
            <a:off x="0" y="4564391"/>
            <a:ext cx="9144000" cy="47700"/>
          </a:xfrm>
          <a:prstGeom prst="rect">
            <a:avLst/>
          </a:prstGeom>
          <a:solidFill>
            <a:srgbClr val="737373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</a:pPr>
            <a:r>
              <a:t/>
            </a:r>
            <a:endParaRPr sz="9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25"/>
          <p:cNvSpPr txBox="1"/>
          <p:nvPr/>
        </p:nvSpPr>
        <p:spPr>
          <a:xfrm>
            <a:off x="5316050" y="720000"/>
            <a:ext cx="3600900" cy="36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286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●"/>
            </a:pPr>
            <a:r>
              <a:rPr lang="pl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wiele pojazdów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286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●"/>
            </a:pPr>
            <a:r>
              <a:rPr lang="pl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różne pojazdy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286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●"/>
            </a:pPr>
            <a:r>
              <a:rPr lang="pl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wiele magazynów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286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●"/>
            </a:pPr>
            <a:r>
              <a:rPr lang="pl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różny towar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286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●"/>
            </a:pPr>
            <a:r>
              <a:rPr lang="pl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różne stawki transportowe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6"/>
          <p:cNvSpPr/>
          <p:nvPr/>
        </p:nvSpPr>
        <p:spPr>
          <a:xfrm>
            <a:off x="0" y="519895"/>
            <a:ext cx="9144000" cy="47700"/>
          </a:xfrm>
          <a:prstGeom prst="rect">
            <a:avLst/>
          </a:prstGeom>
          <a:solidFill>
            <a:srgbClr val="73737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26"/>
          <p:cNvSpPr txBox="1"/>
          <p:nvPr/>
        </p:nvSpPr>
        <p:spPr>
          <a:xfrm>
            <a:off x="363398" y="25650"/>
            <a:ext cx="7188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700"/>
              <a:buFont typeface="Arial"/>
              <a:buNone/>
            </a:pPr>
            <a:r>
              <a:rPr lang="pl" sz="2200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Optymalizacja infrastruktury logistycznej</a:t>
            </a:r>
            <a:endParaRPr sz="2200">
              <a:solidFill>
                <a:srgbClr val="666666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21" name="Google Shape;221;p26"/>
          <p:cNvSpPr txBox="1"/>
          <p:nvPr/>
        </p:nvSpPr>
        <p:spPr>
          <a:xfrm>
            <a:off x="1701581" y="3363501"/>
            <a:ext cx="1781400" cy="2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866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26"/>
          <p:cNvSpPr txBox="1"/>
          <p:nvPr/>
        </p:nvSpPr>
        <p:spPr>
          <a:xfrm>
            <a:off x="5612198" y="2503728"/>
            <a:ext cx="1762200" cy="2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866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26"/>
          <p:cNvSpPr txBox="1"/>
          <p:nvPr/>
        </p:nvSpPr>
        <p:spPr>
          <a:xfrm>
            <a:off x="7277100" y="2479866"/>
            <a:ext cx="1781100" cy="2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866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26"/>
          <p:cNvSpPr txBox="1"/>
          <p:nvPr/>
        </p:nvSpPr>
        <p:spPr>
          <a:xfrm>
            <a:off x="3639962" y="2479866"/>
            <a:ext cx="1781100" cy="2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866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5" name="Google Shape;22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3175" y="377525"/>
            <a:ext cx="4321924" cy="440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02794" y="4706754"/>
            <a:ext cx="1183918" cy="307079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26"/>
          <p:cNvSpPr/>
          <p:nvPr/>
        </p:nvSpPr>
        <p:spPr>
          <a:xfrm>
            <a:off x="0" y="4564391"/>
            <a:ext cx="9144000" cy="47700"/>
          </a:xfrm>
          <a:prstGeom prst="rect">
            <a:avLst/>
          </a:prstGeom>
          <a:solidFill>
            <a:srgbClr val="737373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</a:pPr>
            <a:r>
              <a:t/>
            </a:r>
            <a:endParaRPr sz="9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26"/>
          <p:cNvSpPr txBox="1"/>
          <p:nvPr/>
        </p:nvSpPr>
        <p:spPr>
          <a:xfrm>
            <a:off x="5674450" y="720000"/>
            <a:ext cx="3242400" cy="36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Cały łańcuch dostaw od producenta do konsumenta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Planowanie infrastruktury logistycznej (rozmieszczenie magazynu, sortowni, itp)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02794" y="4706754"/>
            <a:ext cx="1183918" cy="307079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27"/>
          <p:cNvSpPr/>
          <p:nvPr/>
        </p:nvSpPr>
        <p:spPr>
          <a:xfrm>
            <a:off x="0" y="519895"/>
            <a:ext cx="9144000" cy="47700"/>
          </a:xfrm>
          <a:prstGeom prst="rect">
            <a:avLst/>
          </a:prstGeom>
          <a:solidFill>
            <a:srgbClr val="737373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27"/>
          <p:cNvSpPr txBox="1"/>
          <p:nvPr/>
        </p:nvSpPr>
        <p:spPr>
          <a:xfrm>
            <a:off x="278350" y="39700"/>
            <a:ext cx="8779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2200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CASE STUDY - hurtownia hydrauliczno - elektryczna</a:t>
            </a:r>
            <a:endParaRPr sz="2200">
              <a:solidFill>
                <a:srgbClr val="666666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36" name="Google Shape;236;p27"/>
          <p:cNvSpPr txBox="1"/>
          <p:nvPr/>
        </p:nvSpPr>
        <p:spPr>
          <a:xfrm>
            <a:off x="1701581" y="3363501"/>
            <a:ext cx="1781400" cy="2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866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27"/>
          <p:cNvSpPr txBox="1"/>
          <p:nvPr/>
        </p:nvSpPr>
        <p:spPr>
          <a:xfrm>
            <a:off x="5612198" y="2503728"/>
            <a:ext cx="1762200" cy="2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866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27"/>
          <p:cNvSpPr txBox="1"/>
          <p:nvPr/>
        </p:nvSpPr>
        <p:spPr>
          <a:xfrm>
            <a:off x="7277100" y="2479866"/>
            <a:ext cx="1781100" cy="2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866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27"/>
          <p:cNvSpPr txBox="1"/>
          <p:nvPr/>
        </p:nvSpPr>
        <p:spPr>
          <a:xfrm>
            <a:off x="3639962" y="2479866"/>
            <a:ext cx="1781100" cy="2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866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27"/>
          <p:cNvSpPr/>
          <p:nvPr/>
        </p:nvSpPr>
        <p:spPr>
          <a:xfrm>
            <a:off x="0" y="4564391"/>
            <a:ext cx="9144000" cy="47700"/>
          </a:xfrm>
          <a:prstGeom prst="rect">
            <a:avLst/>
          </a:prstGeom>
          <a:solidFill>
            <a:srgbClr val="737373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27"/>
          <p:cNvSpPr txBox="1"/>
          <p:nvPr/>
        </p:nvSpPr>
        <p:spPr>
          <a:xfrm>
            <a:off x="689400" y="808050"/>
            <a:ext cx="8374800" cy="352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l"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Dziennie 1000 palet do rozwiezienia.</a:t>
            </a:r>
            <a:endParaRPr sz="2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l"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Do dyspozycji 150 pojazdów o ładowności od 4 do 32 palet.</a:t>
            </a:r>
            <a:endParaRPr sz="2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l"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Magazyn centralny dostarcza towar do 36 hurtowni.</a:t>
            </a:r>
            <a:endParaRPr sz="2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l"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Cel operacyjny: </a:t>
            </a:r>
            <a:r>
              <a:rPr lang="pl" sz="200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optymalny dobór kolejności punktów trasy oraz pojazdów</a:t>
            </a:r>
            <a:r>
              <a:rPr lang="pl"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, które należy wynająć od podwykonawców, aby wykonać zlecenia w zadanym czasie minimalizując sumaryczny dystans kilometrów.</a:t>
            </a:r>
            <a:endParaRPr sz="2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l"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Cel finansowy: </a:t>
            </a:r>
            <a:r>
              <a:rPr lang="pl" sz="200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minimalizacja kosztów transportu.</a:t>
            </a:r>
            <a:r>
              <a:rPr lang="pl"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sz="2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73737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737373"/>
              </a:solidFill>
            </a:endParaRPr>
          </a:p>
        </p:txBody>
      </p:sp>
      <p:pic>
        <p:nvPicPr>
          <p:cNvPr id="242" name="Google Shape;242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17550" y="628912"/>
            <a:ext cx="1183913" cy="1434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02794" y="4706754"/>
            <a:ext cx="1183918" cy="307079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28"/>
          <p:cNvSpPr/>
          <p:nvPr/>
        </p:nvSpPr>
        <p:spPr>
          <a:xfrm>
            <a:off x="0" y="519895"/>
            <a:ext cx="9144000" cy="47700"/>
          </a:xfrm>
          <a:prstGeom prst="rect">
            <a:avLst/>
          </a:prstGeom>
          <a:solidFill>
            <a:srgbClr val="737373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28"/>
          <p:cNvSpPr txBox="1"/>
          <p:nvPr/>
        </p:nvSpPr>
        <p:spPr>
          <a:xfrm>
            <a:off x="278350" y="39700"/>
            <a:ext cx="8779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2200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CASE STUDY - hurtownia hydrauliczno- elektryczna</a:t>
            </a:r>
            <a:endParaRPr sz="2200">
              <a:solidFill>
                <a:srgbClr val="666666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50" name="Google Shape;250;p28"/>
          <p:cNvSpPr txBox="1"/>
          <p:nvPr/>
        </p:nvSpPr>
        <p:spPr>
          <a:xfrm>
            <a:off x="1701581" y="3363501"/>
            <a:ext cx="1781400" cy="2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866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28"/>
          <p:cNvSpPr txBox="1"/>
          <p:nvPr/>
        </p:nvSpPr>
        <p:spPr>
          <a:xfrm>
            <a:off x="5612198" y="2503728"/>
            <a:ext cx="1762200" cy="2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866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28"/>
          <p:cNvSpPr txBox="1"/>
          <p:nvPr/>
        </p:nvSpPr>
        <p:spPr>
          <a:xfrm>
            <a:off x="7277100" y="2479866"/>
            <a:ext cx="1781100" cy="2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866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28"/>
          <p:cNvSpPr txBox="1"/>
          <p:nvPr/>
        </p:nvSpPr>
        <p:spPr>
          <a:xfrm>
            <a:off x="3639962" y="2479866"/>
            <a:ext cx="1781100" cy="2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866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28"/>
          <p:cNvSpPr/>
          <p:nvPr/>
        </p:nvSpPr>
        <p:spPr>
          <a:xfrm>
            <a:off x="0" y="4564391"/>
            <a:ext cx="9144000" cy="47700"/>
          </a:xfrm>
          <a:prstGeom prst="rect">
            <a:avLst/>
          </a:prstGeom>
          <a:solidFill>
            <a:srgbClr val="737373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28"/>
          <p:cNvSpPr txBox="1"/>
          <p:nvPr/>
        </p:nvSpPr>
        <p:spPr>
          <a:xfrm>
            <a:off x="689400" y="586100"/>
            <a:ext cx="8374800" cy="37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pl"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Miesięczne </a:t>
            </a:r>
            <a:r>
              <a:rPr lang="pl"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oszczędności dla </a:t>
            </a:r>
            <a:r>
              <a:rPr b="1" lang="pl"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jednej z hurtowni</a:t>
            </a:r>
            <a:r>
              <a:rPr lang="pl"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:</a:t>
            </a:r>
            <a:endParaRPr sz="2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9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l"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Redukcja liczby tras o </a:t>
            </a:r>
            <a:r>
              <a:rPr lang="pl" sz="200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27,4%</a:t>
            </a:r>
            <a:r>
              <a:rPr lang="pl" sz="2000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  </a:t>
            </a:r>
            <a:r>
              <a:rPr lang="pl" sz="2000">
                <a:latin typeface="Trebuchet MS"/>
                <a:ea typeface="Trebuchet MS"/>
                <a:cs typeface="Trebuchet MS"/>
                <a:sym typeface="Trebuchet MS"/>
              </a:rPr>
              <a:t>(z 260 do 192)</a:t>
            </a:r>
            <a:endParaRPr sz="20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l"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Redukcja miesięcznie przejechanego dystansu o </a:t>
            </a:r>
            <a:r>
              <a:rPr b="1" lang="pl" sz="200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21 248 km </a:t>
            </a:r>
            <a:endParaRPr b="1" sz="2000">
              <a:solidFill>
                <a:srgbClr val="FF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l" sz="2000">
                <a:latin typeface="Trebuchet MS"/>
                <a:ea typeface="Trebuchet MS"/>
                <a:cs typeface="Trebuchet MS"/>
                <a:sym typeface="Trebuchet MS"/>
              </a:rPr>
              <a:t>(z 75 188 km do 53 940 km) </a:t>
            </a:r>
            <a:endParaRPr sz="20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6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Miesięczne oszczędności finansowe*: </a:t>
            </a:r>
            <a:r>
              <a:rPr b="1" lang="pl" sz="2400">
                <a:solidFill>
                  <a:srgbClr val="0000FF"/>
                </a:solidFill>
                <a:latin typeface="Trebuchet MS"/>
                <a:ea typeface="Trebuchet MS"/>
                <a:cs typeface="Trebuchet MS"/>
                <a:sym typeface="Trebuchet MS"/>
              </a:rPr>
              <a:t>84 992 PLN </a:t>
            </a:r>
            <a:endParaRPr sz="2400">
              <a:solidFill>
                <a:srgbClr val="0000F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Roczne oszczędności finansowe*: </a:t>
            </a:r>
            <a:r>
              <a:rPr b="1" lang="pl" sz="2400">
                <a:solidFill>
                  <a:srgbClr val="0000FF"/>
                </a:solidFill>
                <a:latin typeface="Trebuchet MS"/>
                <a:ea typeface="Trebuchet MS"/>
                <a:cs typeface="Trebuchet MS"/>
                <a:sym typeface="Trebuchet MS"/>
              </a:rPr>
              <a:t>~1,02 mln PLN</a:t>
            </a:r>
            <a:r>
              <a:rPr lang="pl"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pl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Jak to osiągnięto?</a:t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032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-"/>
            </a:pPr>
            <a:r>
              <a:rPr lang="pl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ułożono właściwe kolejności punktów</a:t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032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-"/>
            </a:pPr>
            <a:r>
              <a:rPr lang="pl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zwiększono udział pojazdów o większej ładowności</a:t>
            </a:r>
            <a:endParaRPr sz="7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032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-"/>
            </a:pPr>
            <a:r>
              <a:rPr lang="pl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optymalne wykorzystano dostępną przestrzeń ładunkową</a:t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1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* przy założeniu kosztu 1km = 4zł </a:t>
            </a:r>
            <a:endParaRPr sz="1000">
              <a:solidFill>
                <a:srgbClr val="73737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737373"/>
              </a:solidFill>
            </a:endParaRPr>
          </a:p>
        </p:txBody>
      </p:sp>
      <p:pic>
        <p:nvPicPr>
          <p:cNvPr id="256" name="Google Shape;256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93175" y="793462"/>
            <a:ext cx="1183913" cy="1434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9"/>
          <p:cNvSpPr txBox="1"/>
          <p:nvPr/>
        </p:nvSpPr>
        <p:spPr>
          <a:xfrm>
            <a:off x="363600" y="25200"/>
            <a:ext cx="8780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2200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Korzyści, jakie daje optymalizacja</a:t>
            </a:r>
            <a:endParaRPr sz="2200">
              <a:solidFill>
                <a:srgbClr val="666666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62" name="Google Shape;262;p29"/>
          <p:cNvSpPr txBox="1"/>
          <p:nvPr/>
        </p:nvSpPr>
        <p:spPr>
          <a:xfrm>
            <a:off x="1701581" y="3363501"/>
            <a:ext cx="1781400" cy="2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866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29"/>
          <p:cNvSpPr txBox="1"/>
          <p:nvPr/>
        </p:nvSpPr>
        <p:spPr>
          <a:xfrm>
            <a:off x="5612198" y="2503728"/>
            <a:ext cx="1762200" cy="2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866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29"/>
          <p:cNvSpPr txBox="1"/>
          <p:nvPr/>
        </p:nvSpPr>
        <p:spPr>
          <a:xfrm>
            <a:off x="7277100" y="2479866"/>
            <a:ext cx="1781100" cy="2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866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29"/>
          <p:cNvSpPr txBox="1"/>
          <p:nvPr/>
        </p:nvSpPr>
        <p:spPr>
          <a:xfrm>
            <a:off x="3639962" y="2479866"/>
            <a:ext cx="1781100" cy="2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866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29"/>
          <p:cNvSpPr txBox="1"/>
          <p:nvPr/>
        </p:nvSpPr>
        <p:spPr>
          <a:xfrm>
            <a:off x="720000" y="774275"/>
            <a:ext cx="8338200" cy="400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-242199" lvl="0" marL="2303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rebuchet MS"/>
              <a:buChar char="●"/>
            </a:pPr>
            <a:r>
              <a:rPr lang="pl"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zmniejszenie kosztów transportu do</a:t>
            </a:r>
            <a:r>
              <a:rPr lang="pl" sz="2000">
                <a:solidFill>
                  <a:srgbClr val="333333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b="1" lang="pl" sz="220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30% </a:t>
            </a:r>
            <a:r>
              <a:rPr lang="pl"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poprzez:</a:t>
            </a:r>
            <a:endParaRPr sz="2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○"/>
            </a:pPr>
            <a:r>
              <a:rPr lang="pl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zmniejszenie liczby kilometrów</a:t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○"/>
            </a:pPr>
            <a:r>
              <a:rPr lang="pl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zmniejszenie liczby pojazdów</a:t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○"/>
            </a:pPr>
            <a:r>
              <a:rPr lang="pl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optymalne wykorzystanie przestrzeni ładunkowej</a:t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42199" lvl="0" marL="2303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rebuchet MS"/>
              <a:buChar char="●"/>
            </a:pPr>
            <a:r>
              <a:rPr lang="pl"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zwiększenie efektywności </a:t>
            </a:r>
            <a:r>
              <a:rPr b="1" lang="pl" sz="220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od kilkunastu do 25%,</a:t>
            </a:r>
            <a:endParaRPr b="1" sz="2200">
              <a:solidFill>
                <a:srgbClr val="FF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42199" lvl="0" marL="2303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rebuchet MS"/>
              <a:buChar char="●"/>
            </a:pPr>
            <a:r>
              <a:rPr lang="pl"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zmniejszenie liczby planistów (czas planowania krótszy nawet o </a:t>
            </a:r>
            <a:r>
              <a:rPr b="1" lang="pl" sz="200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90%</a:t>
            </a:r>
            <a:r>
              <a:rPr lang="pl"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),</a:t>
            </a:r>
            <a:endParaRPr sz="2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42199" lvl="0" marL="2303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rebuchet MS"/>
              <a:buChar char="●"/>
            </a:pPr>
            <a:r>
              <a:rPr lang="pl"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możliwość zatrudnienia mniej wykwalifikowanych pracowników</a:t>
            </a:r>
            <a:endParaRPr sz="2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228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737373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67" name="Google Shape;267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02794" y="4706754"/>
            <a:ext cx="1183918" cy="307079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29"/>
          <p:cNvSpPr/>
          <p:nvPr/>
        </p:nvSpPr>
        <p:spPr>
          <a:xfrm>
            <a:off x="0" y="4564391"/>
            <a:ext cx="9144000" cy="47700"/>
          </a:xfrm>
          <a:prstGeom prst="rect">
            <a:avLst/>
          </a:prstGeom>
          <a:solidFill>
            <a:srgbClr val="737373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</a:pPr>
            <a:r>
              <a:t/>
            </a:r>
            <a:endParaRPr sz="9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29"/>
          <p:cNvSpPr/>
          <p:nvPr/>
        </p:nvSpPr>
        <p:spPr>
          <a:xfrm>
            <a:off x="0" y="519895"/>
            <a:ext cx="9144000" cy="47700"/>
          </a:xfrm>
          <a:prstGeom prst="rect">
            <a:avLst/>
          </a:prstGeom>
          <a:solidFill>
            <a:srgbClr val="73737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0"/>
          <p:cNvSpPr/>
          <p:nvPr/>
        </p:nvSpPr>
        <p:spPr>
          <a:xfrm>
            <a:off x="0" y="519895"/>
            <a:ext cx="9144000" cy="47700"/>
          </a:xfrm>
          <a:prstGeom prst="rect">
            <a:avLst/>
          </a:prstGeom>
          <a:solidFill>
            <a:srgbClr val="73737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30"/>
          <p:cNvSpPr txBox="1"/>
          <p:nvPr/>
        </p:nvSpPr>
        <p:spPr>
          <a:xfrm>
            <a:off x="363398" y="25650"/>
            <a:ext cx="7188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700"/>
              <a:buFont typeface="Arial"/>
              <a:buNone/>
            </a:pPr>
            <a:r>
              <a:t/>
            </a:r>
            <a:endParaRPr sz="2200">
              <a:solidFill>
                <a:srgbClr val="666666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76" name="Google Shape;276;p30"/>
          <p:cNvSpPr txBox="1"/>
          <p:nvPr/>
        </p:nvSpPr>
        <p:spPr>
          <a:xfrm>
            <a:off x="1701581" y="3363501"/>
            <a:ext cx="1781400" cy="2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866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30"/>
          <p:cNvSpPr txBox="1"/>
          <p:nvPr/>
        </p:nvSpPr>
        <p:spPr>
          <a:xfrm>
            <a:off x="5612198" y="2503728"/>
            <a:ext cx="1762200" cy="2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866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30"/>
          <p:cNvSpPr txBox="1"/>
          <p:nvPr/>
        </p:nvSpPr>
        <p:spPr>
          <a:xfrm>
            <a:off x="7277100" y="2479866"/>
            <a:ext cx="1781100" cy="2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866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30"/>
          <p:cNvSpPr txBox="1"/>
          <p:nvPr/>
        </p:nvSpPr>
        <p:spPr>
          <a:xfrm>
            <a:off x="3639962" y="2479866"/>
            <a:ext cx="1781100" cy="2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866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30"/>
          <p:cNvSpPr txBox="1"/>
          <p:nvPr/>
        </p:nvSpPr>
        <p:spPr>
          <a:xfrm>
            <a:off x="363398" y="25650"/>
            <a:ext cx="7188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700"/>
              <a:buFont typeface="Arial"/>
              <a:buNone/>
            </a:pPr>
            <a:r>
              <a:rPr lang="pl" sz="2200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Zoptymalizowane zlecenia w aplikacji mobilnej</a:t>
            </a:r>
            <a:endParaRPr sz="2200">
              <a:solidFill>
                <a:srgbClr val="666666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81" name="Google Shape;281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15900" y="567600"/>
            <a:ext cx="3177820" cy="4007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30"/>
          <p:cNvPicPr preferRelativeResize="0"/>
          <p:nvPr/>
        </p:nvPicPr>
        <p:blipFill rotWithShape="1">
          <a:blip r:embed="rId4">
            <a:alphaModFix/>
          </a:blip>
          <a:srcRect b="-8968" l="0" r="-7181" t="0"/>
          <a:stretch/>
        </p:blipFill>
        <p:spPr>
          <a:xfrm>
            <a:off x="213925" y="600150"/>
            <a:ext cx="3331085" cy="4270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802794" y="4706754"/>
            <a:ext cx="1183918" cy="307079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30"/>
          <p:cNvSpPr/>
          <p:nvPr/>
        </p:nvSpPr>
        <p:spPr>
          <a:xfrm>
            <a:off x="0" y="4564391"/>
            <a:ext cx="9144000" cy="47700"/>
          </a:xfrm>
          <a:prstGeom prst="rect">
            <a:avLst/>
          </a:prstGeom>
          <a:solidFill>
            <a:srgbClr val="737373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</a:pPr>
            <a:r>
              <a:t/>
            </a:r>
            <a:endParaRPr sz="9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30"/>
          <p:cNvSpPr txBox="1"/>
          <p:nvPr/>
        </p:nvSpPr>
        <p:spPr>
          <a:xfrm>
            <a:off x="5516000" y="897600"/>
            <a:ext cx="3331200" cy="34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●"/>
            </a:pPr>
            <a:r>
              <a:rPr lang="pl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zoptymalizowana kolejność punktów w aplikacji mobilnej,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●"/>
            </a:pPr>
            <a:r>
              <a:rPr lang="pl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wizualizacja trasy na telefonie kierowcy,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●"/>
            </a:pPr>
            <a:r>
              <a:rPr lang="pl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możliwość nawigowania do dowolnego punktu,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●"/>
            </a:pPr>
            <a:r>
              <a:rPr lang="pl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statusowanie zleceń,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●"/>
            </a:pPr>
            <a:r>
              <a:rPr lang="pl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ETA (estymowany czas dojazdu)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1"/>
          <p:cNvSpPr txBox="1"/>
          <p:nvPr/>
        </p:nvSpPr>
        <p:spPr>
          <a:xfrm>
            <a:off x="363600" y="25200"/>
            <a:ext cx="8780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2200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Korzyści, jakie daje optymalizacja (niefinansowe) </a:t>
            </a:r>
            <a:endParaRPr sz="2200">
              <a:solidFill>
                <a:srgbClr val="666666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91" name="Google Shape;291;p31"/>
          <p:cNvSpPr txBox="1"/>
          <p:nvPr/>
        </p:nvSpPr>
        <p:spPr>
          <a:xfrm>
            <a:off x="1701581" y="3363501"/>
            <a:ext cx="1781400" cy="2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866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31"/>
          <p:cNvSpPr txBox="1"/>
          <p:nvPr/>
        </p:nvSpPr>
        <p:spPr>
          <a:xfrm>
            <a:off x="5612198" y="2503728"/>
            <a:ext cx="1762200" cy="2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866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31"/>
          <p:cNvSpPr txBox="1"/>
          <p:nvPr/>
        </p:nvSpPr>
        <p:spPr>
          <a:xfrm>
            <a:off x="7277100" y="2479866"/>
            <a:ext cx="1781100" cy="2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866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31"/>
          <p:cNvSpPr txBox="1"/>
          <p:nvPr/>
        </p:nvSpPr>
        <p:spPr>
          <a:xfrm>
            <a:off x="3639962" y="2479866"/>
            <a:ext cx="1781100" cy="2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866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31"/>
          <p:cNvSpPr txBox="1"/>
          <p:nvPr/>
        </p:nvSpPr>
        <p:spPr>
          <a:xfrm>
            <a:off x="720000" y="1072150"/>
            <a:ext cx="8338200" cy="407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230399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33333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42199" lvl="0" marL="230399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rebuchet MS"/>
              <a:buChar char="●"/>
            </a:pPr>
            <a:r>
              <a:rPr lang="pl"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wyższa jakość obsługi a co za tym idzie zadowolenie klienta</a:t>
            </a:r>
            <a:endParaRPr sz="2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42199" lvl="0" marL="230399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rebuchet MS"/>
              <a:buChar char="●"/>
            </a:pPr>
            <a:r>
              <a:rPr lang="pl"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pełną kontrolę nad kosztami, które są znane na etapie planowania</a:t>
            </a:r>
            <a:endParaRPr sz="2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42199" lvl="0" marL="230399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rebuchet MS"/>
              <a:buChar char="●"/>
            </a:pPr>
            <a:r>
              <a:rPr lang="pl"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możliwość szybkiego przeliczenia tras w przypadku pojawienia się nowych zleceń</a:t>
            </a:r>
            <a:endParaRPr sz="2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42199" lvl="0" marL="230399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rebuchet MS"/>
              <a:buChar char="●"/>
            </a:pPr>
            <a:r>
              <a:rPr lang="pl"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wiedzę na temat estymowanego czasu dotarcia do stopu</a:t>
            </a:r>
            <a:endParaRPr sz="2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42199" lvl="0" marL="230399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rebuchet MS"/>
              <a:buChar char="●"/>
            </a:pPr>
            <a:r>
              <a:rPr lang="pl"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możliwość zatrudnienia mniej doświadczonych kierowców oraz planistów</a:t>
            </a:r>
            <a:endParaRPr sz="2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42199" lvl="0" marL="230399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rebuchet MS"/>
              <a:buChar char="●"/>
            </a:pPr>
            <a:r>
              <a:rPr lang="pl"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zmniejszenie emisji CO2</a:t>
            </a:r>
            <a:endParaRPr sz="2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230399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230399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rgbClr val="FF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rgbClr val="FF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230399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rgbClr val="FF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228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737373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96" name="Google Shape;296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02794" y="4706754"/>
            <a:ext cx="1183918" cy="307079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31"/>
          <p:cNvSpPr/>
          <p:nvPr/>
        </p:nvSpPr>
        <p:spPr>
          <a:xfrm>
            <a:off x="0" y="4564391"/>
            <a:ext cx="9144000" cy="47700"/>
          </a:xfrm>
          <a:prstGeom prst="rect">
            <a:avLst/>
          </a:prstGeom>
          <a:solidFill>
            <a:srgbClr val="737373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</a:pPr>
            <a:r>
              <a:t/>
            </a:r>
            <a:endParaRPr sz="9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31"/>
          <p:cNvSpPr/>
          <p:nvPr/>
        </p:nvSpPr>
        <p:spPr>
          <a:xfrm>
            <a:off x="0" y="519895"/>
            <a:ext cx="9144000" cy="47700"/>
          </a:xfrm>
          <a:prstGeom prst="rect">
            <a:avLst/>
          </a:prstGeom>
          <a:solidFill>
            <a:srgbClr val="73737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/>
          <p:nvPr/>
        </p:nvSpPr>
        <p:spPr>
          <a:xfrm>
            <a:off x="0" y="519895"/>
            <a:ext cx="9144000" cy="47700"/>
          </a:xfrm>
          <a:prstGeom prst="rect">
            <a:avLst/>
          </a:prstGeom>
          <a:solidFill>
            <a:srgbClr val="73737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14"/>
          <p:cNvSpPr txBox="1"/>
          <p:nvPr/>
        </p:nvSpPr>
        <p:spPr>
          <a:xfrm>
            <a:off x="363398" y="25650"/>
            <a:ext cx="7188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700"/>
              <a:buFont typeface="Arial"/>
              <a:buNone/>
            </a:pPr>
            <a:r>
              <a:rPr lang="pl" sz="2200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KONKURS!</a:t>
            </a:r>
            <a:endParaRPr sz="2200">
              <a:solidFill>
                <a:srgbClr val="666666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6" name="Google Shape;66;p14"/>
          <p:cNvSpPr txBox="1"/>
          <p:nvPr/>
        </p:nvSpPr>
        <p:spPr>
          <a:xfrm>
            <a:off x="1701581" y="3363501"/>
            <a:ext cx="1781400" cy="2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866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14"/>
          <p:cNvSpPr txBox="1"/>
          <p:nvPr/>
        </p:nvSpPr>
        <p:spPr>
          <a:xfrm>
            <a:off x="5612198" y="2503728"/>
            <a:ext cx="1762200" cy="2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866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14"/>
          <p:cNvSpPr txBox="1"/>
          <p:nvPr/>
        </p:nvSpPr>
        <p:spPr>
          <a:xfrm>
            <a:off x="7277100" y="2479866"/>
            <a:ext cx="1781100" cy="2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866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14"/>
          <p:cNvSpPr txBox="1"/>
          <p:nvPr/>
        </p:nvSpPr>
        <p:spPr>
          <a:xfrm>
            <a:off x="3639962" y="2479866"/>
            <a:ext cx="1781100" cy="2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866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0" name="Google Shape;7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9825" y="694829"/>
            <a:ext cx="5827271" cy="3503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02794" y="4706754"/>
            <a:ext cx="1183918" cy="307079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4"/>
          <p:cNvSpPr/>
          <p:nvPr/>
        </p:nvSpPr>
        <p:spPr>
          <a:xfrm>
            <a:off x="0" y="4564391"/>
            <a:ext cx="9144000" cy="47700"/>
          </a:xfrm>
          <a:prstGeom prst="rect">
            <a:avLst/>
          </a:prstGeom>
          <a:solidFill>
            <a:srgbClr val="737373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</a:pPr>
            <a:r>
              <a:t/>
            </a:r>
            <a:endParaRPr sz="9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Google Shape;303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02794" y="4706754"/>
            <a:ext cx="1183918" cy="307079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32"/>
          <p:cNvSpPr/>
          <p:nvPr/>
        </p:nvSpPr>
        <p:spPr>
          <a:xfrm>
            <a:off x="0" y="519895"/>
            <a:ext cx="9144000" cy="47700"/>
          </a:xfrm>
          <a:prstGeom prst="rect">
            <a:avLst/>
          </a:prstGeom>
          <a:solidFill>
            <a:srgbClr val="737373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32"/>
          <p:cNvSpPr txBox="1"/>
          <p:nvPr/>
        </p:nvSpPr>
        <p:spPr>
          <a:xfrm>
            <a:off x="1701581" y="3363501"/>
            <a:ext cx="1781400" cy="2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866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32"/>
          <p:cNvSpPr txBox="1"/>
          <p:nvPr/>
        </p:nvSpPr>
        <p:spPr>
          <a:xfrm>
            <a:off x="5612198" y="2503728"/>
            <a:ext cx="1762200" cy="2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866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32"/>
          <p:cNvSpPr txBox="1"/>
          <p:nvPr/>
        </p:nvSpPr>
        <p:spPr>
          <a:xfrm>
            <a:off x="7277100" y="2479866"/>
            <a:ext cx="1781100" cy="2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866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32"/>
          <p:cNvSpPr txBox="1"/>
          <p:nvPr/>
        </p:nvSpPr>
        <p:spPr>
          <a:xfrm>
            <a:off x="3639962" y="2479866"/>
            <a:ext cx="1781100" cy="2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866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32"/>
          <p:cNvSpPr/>
          <p:nvPr/>
        </p:nvSpPr>
        <p:spPr>
          <a:xfrm>
            <a:off x="0" y="4564391"/>
            <a:ext cx="9144000" cy="47700"/>
          </a:xfrm>
          <a:prstGeom prst="rect">
            <a:avLst/>
          </a:prstGeom>
          <a:solidFill>
            <a:srgbClr val="737373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32"/>
          <p:cNvSpPr txBox="1"/>
          <p:nvPr/>
        </p:nvSpPr>
        <p:spPr>
          <a:xfrm>
            <a:off x="2949363" y="959350"/>
            <a:ext cx="5753100" cy="33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pl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Odwiedzenie 10 punktów dla jednego kierowcy stwarza:</a:t>
            </a:r>
            <a:endParaRPr sz="16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1" marL="2286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6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1" marL="2286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pl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	</a:t>
            </a:r>
            <a:r>
              <a:rPr b="1" i="0" lang="pl" sz="2400" u="sng" cap="none" strike="noStrike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3 628 800 możliwych kombinacji,</a:t>
            </a:r>
            <a:endParaRPr sz="24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1" marL="2286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6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1" marL="2286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pl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	z których należy znaleźć jedną najbardziej optymalną. </a:t>
            </a:r>
            <a:endParaRPr sz="16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1" marL="2286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6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pl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Wybierając losowo kolejność punktów, mamy szansę w nie trafić </a:t>
            </a:r>
            <a:r>
              <a:rPr lang="pl" sz="1600"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i="0" lang="pl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z takim samym prawdopodobieństwem jak kupując </a:t>
            </a:r>
            <a:r>
              <a:rPr b="1" i="0" lang="pl" sz="1600" u="none" cap="none" strike="noStrike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4 zakłady</a:t>
            </a:r>
            <a:r>
              <a:rPr i="0" lang="pl" sz="1600" u="none" cap="none" strike="noStrike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i="0" lang="pl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w Lotto na trafienie „szóstki”.</a:t>
            </a:r>
            <a:endParaRPr sz="16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1" marL="2286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4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1" marL="2286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4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1" marL="2286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pl" sz="2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	A to tylko dla 10 punktów!</a:t>
            </a:r>
            <a:endParaRPr sz="7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88900" lvl="0" marL="1778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descr="Znalezione obrazy dla zapytania kupon lotto" id="311" name="Google Shape;311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8563" y="1105126"/>
            <a:ext cx="2476500" cy="2933249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32"/>
          <p:cNvSpPr txBox="1"/>
          <p:nvPr/>
        </p:nvSpPr>
        <p:spPr>
          <a:xfrm>
            <a:off x="186913" y="39700"/>
            <a:ext cx="8985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2200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Właściwa optymalizacja, czyli znalezienie najlepszego rozwiązania</a:t>
            </a:r>
            <a:endParaRPr sz="2200">
              <a:solidFill>
                <a:srgbClr val="666666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Google Shape;317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02794" y="4706754"/>
            <a:ext cx="1183918" cy="307079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33"/>
          <p:cNvSpPr/>
          <p:nvPr/>
        </p:nvSpPr>
        <p:spPr>
          <a:xfrm>
            <a:off x="0" y="519895"/>
            <a:ext cx="9144000" cy="47700"/>
          </a:xfrm>
          <a:prstGeom prst="rect">
            <a:avLst/>
          </a:prstGeom>
          <a:solidFill>
            <a:srgbClr val="737373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33"/>
          <p:cNvSpPr txBox="1"/>
          <p:nvPr/>
        </p:nvSpPr>
        <p:spPr>
          <a:xfrm>
            <a:off x="278350" y="39700"/>
            <a:ext cx="8779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2200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a Ty?</a:t>
            </a:r>
            <a:endParaRPr sz="2200">
              <a:solidFill>
                <a:srgbClr val="666666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20" name="Google Shape;320;p33"/>
          <p:cNvSpPr txBox="1"/>
          <p:nvPr/>
        </p:nvSpPr>
        <p:spPr>
          <a:xfrm>
            <a:off x="1701581" y="3363501"/>
            <a:ext cx="1781400" cy="2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866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33"/>
          <p:cNvSpPr txBox="1"/>
          <p:nvPr/>
        </p:nvSpPr>
        <p:spPr>
          <a:xfrm>
            <a:off x="5612198" y="2503728"/>
            <a:ext cx="1762200" cy="2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866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33"/>
          <p:cNvSpPr txBox="1"/>
          <p:nvPr/>
        </p:nvSpPr>
        <p:spPr>
          <a:xfrm>
            <a:off x="7277100" y="2479866"/>
            <a:ext cx="1781100" cy="2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866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33"/>
          <p:cNvSpPr txBox="1"/>
          <p:nvPr/>
        </p:nvSpPr>
        <p:spPr>
          <a:xfrm>
            <a:off x="3639962" y="2479866"/>
            <a:ext cx="1781100" cy="2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866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33"/>
          <p:cNvSpPr/>
          <p:nvPr/>
        </p:nvSpPr>
        <p:spPr>
          <a:xfrm>
            <a:off x="0" y="4564391"/>
            <a:ext cx="9144000" cy="47700"/>
          </a:xfrm>
          <a:prstGeom prst="rect">
            <a:avLst/>
          </a:prstGeom>
          <a:solidFill>
            <a:srgbClr val="737373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33"/>
          <p:cNvSpPr txBox="1"/>
          <p:nvPr/>
        </p:nvSpPr>
        <p:spPr>
          <a:xfrm>
            <a:off x="689400" y="1481525"/>
            <a:ext cx="8374800" cy="28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pl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Czy korzystasz z takiej technologii?</a:t>
            </a:r>
            <a:endParaRPr b="1"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pl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Czy Twój przewoźnik korzysta z takich rozwiązań?</a:t>
            </a:r>
            <a:endParaRPr b="1"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9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73737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737373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Google Shape;330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02794" y="4706754"/>
            <a:ext cx="1183918" cy="307079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34"/>
          <p:cNvSpPr/>
          <p:nvPr/>
        </p:nvSpPr>
        <p:spPr>
          <a:xfrm>
            <a:off x="0" y="519895"/>
            <a:ext cx="9144000" cy="47700"/>
          </a:xfrm>
          <a:prstGeom prst="rect">
            <a:avLst/>
          </a:prstGeom>
          <a:solidFill>
            <a:srgbClr val="737373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34"/>
          <p:cNvSpPr txBox="1"/>
          <p:nvPr/>
        </p:nvSpPr>
        <p:spPr>
          <a:xfrm>
            <a:off x="278350" y="39700"/>
            <a:ext cx="8779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2200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a Ty?</a:t>
            </a:r>
            <a:endParaRPr sz="2200">
              <a:solidFill>
                <a:srgbClr val="666666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33" name="Google Shape;333;p34"/>
          <p:cNvSpPr txBox="1"/>
          <p:nvPr/>
        </p:nvSpPr>
        <p:spPr>
          <a:xfrm>
            <a:off x="1701581" y="3363501"/>
            <a:ext cx="1781400" cy="2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866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34"/>
          <p:cNvSpPr txBox="1"/>
          <p:nvPr/>
        </p:nvSpPr>
        <p:spPr>
          <a:xfrm>
            <a:off x="5612198" y="2503728"/>
            <a:ext cx="1762200" cy="2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866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34"/>
          <p:cNvSpPr txBox="1"/>
          <p:nvPr/>
        </p:nvSpPr>
        <p:spPr>
          <a:xfrm>
            <a:off x="7277100" y="2479866"/>
            <a:ext cx="1781100" cy="2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866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34"/>
          <p:cNvSpPr txBox="1"/>
          <p:nvPr/>
        </p:nvSpPr>
        <p:spPr>
          <a:xfrm>
            <a:off x="3639962" y="2479866"/>
            <a:ext cx="1781100" cy="2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866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34"/>
          <p:cNvSpPr/>
          <p:nvPr/>
        </p:nvSpPr>
        <p:spPr>
          <a:xfrm>
            <a:off x="0" y="4564391"/>
            <a:ext cx="9144000" cy="47700"/>
          </a:xfrm>
          <a:prstGeom prst="rect">
            <a:avLst/>
          </a:prstGeom>
          <a:solidFill>
            <a:srgbClr val="737373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34"/>
          <p:cNvSpPr txBox="1"/>
          <p:nvPr/>
        </p:nvSpPr>
        <p:spPr>
          <a:xfrm>
            <a:off x="689400" y="1481525"/>
            <a:ext cx="8374800" cy="28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pl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Znasz inne rozwiązanie, dzięki któremu zaoszczędzisz tak dużo?</a:t>
            </a:r>
            <a:endParaRPr b="1"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9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73737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737373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" name="Google Shape;343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02794" y="4706754"/>
            <a:ext cx="1183918" cy="307079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p35"/>
          <p:cNvSpPr txBox="1"/>
          <p:nvPr/>
        </p:nvSpPr>
        <p:spPr>
          <a:xfrm>
            <a:off x="278350" y="39700"/>
            <a:ext cx="8780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2200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Dlaczego optymalizacja z Emapą?</a:t>
            </a:r>
            <a:endParaRPr sz="2200">
              <a:solidFill>
                <a:srgbClr val="666666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45" name="Google Shape;345;p35"/>
          <p:cNvSpPr txBox="1"/>
          <p:nvPr/>
        </p:nvSpPr>
        <p:spPr>
          <a:xfrm>
            <a:off x="1701581" y="3363501"/>
            <a:ext cx="1781400" cy="2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866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35"/>
          <p:cNvSpPr txBox="1"/>
          <p:nvPr/>
        </p:nvSpPr>
        <p:spPr>
          <a:xfrm>
            <a:off x="5612198" y="2503728"/>
            <a:ext cx="1762200" cy="2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866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35"/>
          <p:cNvSpPr txBox="1"/>
          <p:nvPr/>
        </p:nvSpPr>
        <p:spPr>
          <a:xfrm>
            <a:off x="7277100" y="2479866"/>
            <a:ext cx="1781100" cy="2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866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35"/>
          <p:cNvSpPr txBox="1"/>
          <p:nvPr/>
        </p:nvSpPr>
        <p:spPr>
          <a:xfrm>
            <a:off x="3639962" y="2479866"/>
            <a:ext cx="1781100" cy="2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866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35"/>
          <p:cNvSpPr/>
          <p:nvPr/>
        </p:nvSpPr>
        <p:spPr>
          <a:xfrm>
            <a:off x="0" y="4564391"/>
            <a:ext cx="9144000" cy="47700"/>
          </a:xfrm>
          <a:prstGeom prst="rect">
            <a:avLst/>
          </a:prstGeom>
          <a:solidFill>
            <a:srgbClr val="737373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p35"/>
          <p:cNvSpPr txBox="1"/>
          <p:nvPr/>
        </p:nvSpPr>
        <p:spPr>
          <a:xfrm>
            <a:off x="720000" y="720000"/>
            <a:ext cx="8374800" cy="352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-241300" lvl="0" marL="228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rebuchet MS"/>
              <a:buChar char="●"/>
            </a:pPr>
            <a:r>
              <a:rPr lang="pl"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21 lat na rynku technologii IT dla biznesu</a:t>
            </a:r>
            <a:endParaRPr sz="2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41300" lvl="0" marL="228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rebuchet MS"/>
              <a:buChar char="●"/>
            </a:pPr>
            <a:r>
              <a:rPr lang="pl"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w</a:t>
            </a:r>
            <a:r>
              <a:rPr lang="pl"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łasna mapa Polski + regularne aktualizacje. Mapa EU TomTom</a:t>
            </a:r>
            <a:endParaRPr sz="2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413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rebuchet MS"/>
              <a:buChar char="●"/>
            </a:pPr>
            <a:r>
              <a:rPr lang="pl"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2 zakończone </a:t>
            </a:r>
            <a:r>
              <a:rPr lang="pl"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projekty badawcze </a:t>
            </a:r>
            <a:r>
              <a:rPr lang="pl"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opracowujące nowe algorytmy optymalizacji </a:t>
            </a:r>
            <a:r>
              <a:rPr lang="pl"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współfinansowane ze środków NCBR o wartości ponad 10 mln zł       </a:t>
            </a:r>
            <a:endParaRPr sz="2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41300" lvl="0" marL="228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rebuchet MS"/>
              <a:buChar char="●"/>
            </a:pPr>
            <a:r>
              <a:rPr lang="pl"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ponad 200 światowych rekordów pobitych przez zespół Emapy w dziedzinie zaawansowanej optymalizacji VRP (Emapa pokonała m.in. Huawei i Cainiao - Aliexpress.com)</a:t>
            </a:r>
            <a:endParaRPr sz="2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41300" lvl="0" marL="228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rebuchet MS"/>
              <a:buChar char="●"/>
            </a:pPr>
            <a:r>
              <a:rPr lang="pl"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doświadczenie wynikające z setek wdrożeń</a:t>
            </a:r>
            <a:endParaRPr sz="2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228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73737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737373"/>
              </a:solidFill>
            </a:endParaRPr>
          </a:p>
        </p:txBody>
      </p:sp>
      <p:sp>
        <p:nvSpPr>
          <p:cNvPr id="351" name="Google Shape;351;p35"/>
          <p:cNvSpPr/>
          <p:nvPr/>
        </p:nvSpPr>
        <p:spPr>
          <a:xfrm>
            <a:off x="0" y="519895"/>
            <a:ext cx="9144000" cy="47700"/>
          </a:xfrm>
          <a:prstGeom prst="rect">
            <a:avLst/>
          </a:prstGeom>
          <a:solidFill>
            <a:srgbClr val="73737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" name="Google Shape;356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26594" y="4706754"/>
            <a:ext cx="1183918" cy="307079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p36"/>
          <p:cNvSpPr txBox="1"/>
          <p:nvPr/>
        </p:nvSpPr>
        <p:spPr>
          <a:xfrm>
            <a:off x="278100" y="58200"/>
            <a:ext cx="8780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2200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Partnerzy i Klienci</a:t>
            </a:r>
            <a:endParaRPr sz="2200">
              <a:solidFill>
                <a:srgbClr val="666666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58" name="Google Shape;358;p36"/>
          <p:cNvSpPr txBox="1"/>
          <p:nvPr/>
        </p:nvSpPr>
        <p:spPr>
          <a:xfrm>
            <a:off x="1771531" y="3324076"/>
            <a:ext cx="1781400" cy="2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866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36"/>
          <p:cNvSpPr txBox="1"/>
          <p:nvPr/>
        </p:nvSpPr>
        <p:spPr>
          <a:xfrm>
            <a:off x="5612198" y="2503728"/>
            <a:ext cx="1762200" cy="2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866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36"/>
          <p:cNvSpPr txBox="1"/>
          <p:nvPr/>
        </p:nvSpPr>
        <p:spPr>
          <a:xfrm>
            <a:off x="7277100" y="2479866"/>
            <a:ext cx="1781100" cy="2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866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36"/>
          <p:cNvSpPr/>
          <p:nvPr/>
        </p:nvSpPr>
        <p:spPr>
          <a:xfrm>
            <a:off x="0" y="4564391"/>
            <a:ext cx="9144000" cy="47700"/>
          </a:xfrm>
          <a:prstGeom prst="rect">
            <a:avLst/>
          </a:prstGeom>
          <a:solidFill>
            <a:srgbClr val="737373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36"/>
          <p:cNvSpPr/>
          <p:nvPr/>
        </p:nvSpPr>
        <p:spPr>
          <a:xfrm>
            <a:off x="0" y="519895"/>
            <a:ext cx="9144000" cy="47700"/>
          </a:xfrm>
          <a:prstGeom prst="rect">
            <a:avLst/>
          </a:prstGeom>
          <a:solidFill>
            <a:srgbClr val="73737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3" name="Google Shape;363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02781" y="3494969"/>
            <a:ext cx="1571625" cy="785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1100" y="900374"/>
            <a:ext cx="1663225" cy="9979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843199" y="1081850"/>
            <a:ext cx="1183900" cy="787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p3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455475" y="2374045"/>
            <a:ext cx="3056543" cy="525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p3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333450" y="909901"/>
            <a:ext cx="1689467" cy="112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3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291356" y="816003"/>
            <a:ext cx="1295400" cy="129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p3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766012" y="2149753"/>
            <a:ext cx="1689475" cy="922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3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615100" y="3456850"/>
            <a:ext cx="1295400" cy="862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p36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31806" y="2111390"/>
            <a:ext cx="1323975" cy="119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36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4231995" y="3125533"/>
            <a:ext cx="1327200" cy="132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36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331100" y="3495150"/>
            <a:ext cx="2078275" cy="5253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36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2653344" y="3239312"/>
            <a:ext cx="1209675" cy="117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36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2132950" y="1116000"/>
            <a:ext cx="1571625" cy="7195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p36"/>
          <p:cNvPicPr preferRelativeResize="0"/>
          <p:nvPr/>
        </p:nvPicPr>
        <p:blipFill rotWithShape="1">
          <a:blip r:embed="rId17">
            <a:alphaModFix/>
          </a:blip>
          <a:srcRect b="-10" l="-7123" r="0" t="-7124"/>
          <a:stretch/>
        </p:blipFill>
        <p:spPr>
          <a:xfrm>
            <a:off x="6325403" y="2244275"/>
            <a:ext cx="2585097" cy="7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" name="Google Shape;381;p37"/>
          <p:cNvPicPr preferRelativeResize="0"/>
          <p:nvPr/>
        </p:nvPicPr>
        <p:blipFill rotWithShape="1">
          <a:blip r:embed="rId3">
            <a:alphaModFix/>
          </a:blip>
          <a:srcRect b="0" l="0" r="-2711" t="0"/>
          <a:stretch/>
        </p:blipFill>
        <p:spPr>
          <a:xfrm>
            <a:off x="153875" y="295350"/>
            <a:ext cx="4584019" cy="4259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37"/>
          <p:cNvSpPr/>
          <p:nvPr/>
        </p:nvSpPr>
        <p:spPr>
          <a:xfrm>
            <a:off x="0" y="519895"/>
            <a:ext cx="9144000" cy="47700"/>
          </a:xfrm>
          <a:prstGeom prst="rect">
            <a:avLst/>
          </a:prstGeom>
          <a:solidFill>
            <a:srgbClr val="73737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" name="Google Shape;383;p37"/>
          <p:cNvSpPr txBox="1"/>
          <p:nvPr/>
        </p:nvSpPr>
        <p:spPr>
          <a:xfrm>
            <a:off x="363398" y="25650"/>
            <a:ext cx="7188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700"/>
              <a:buFont typeface="Arial"/>
              <a:buNone/>
            </a:pPr>
            <a:r>
              <a:rPr lang="pl" sz="2200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Więcej niż optymalizacja</a:t>
            </a:r>
            <a:endParaRPr sz="2200">
              <a:solidFill>
                <a:srgbClr val="666666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84" name="Google Shape;384;p37"/>
          <p:cNvSpPr txBox="1"/>
          <p:nvPr/>
        </p:nvSpPr>
        <p:spPr>
          <a:xfrm>
            <a:off x="1701581" y="3363501"/>
            <a:ext cx="1781400" cy="2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866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" name="Google Shape;385;p37"/>
          <p:cNvSpPr txBox="1"/>
          <p:nvPr/>
        </p:nvSpPr>
        <p:spPr>
          <a:xfrm>
            <a:off x="5612198" y="2503728"/>
            <a:ext cx="1762200" cy="2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866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p37"/>
          <p:cNvSpPr txBox="1"/>
          <p:nvPr/>
        </p:nvSpPr>
        <p:spPr>
          <a:xfrm>
            <a:off x="7277100" y="2479866"/>
            <a:ext cx="1781100" cy="2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866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387;p37"/>
          <p:cNvSpPr txBox="1"/>
          <p:nvPr/>
        </p:nvSpPr>
        <p:spPr>
          <a:xfrm>
            <a:off x="3639962" y="2479866"/>
            <a:ext cx="1781100" cy="2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866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Google Shape;388;p37"/>
          <p:cNvSpPr txBox="1"/>
          <p:nvPr/>
        </p:nvSpPr>
        <p:spPr>
          <a:xfrm>
            <a:off x="5612200" y="1883850"/>
            <a:ext cx="3553200" cy="431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89" name="Google Shape;389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02794" y="4706754"/>
            <a:ext cx="1183918" cy="307079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Google Shape;390;p37"/>
          <p:cNvSpPr/>
          <p:nvPr/>
        </p:nvSpPr>
        <p:spPr>
          <a:xfrm>
            <a:off x="0" y="4564391"/>
            <a:ext cx="9144000" cy="47700"/>
          </a:xfrm>
          <a:prstGeom prst="rect">
            <a:avLst/>
          </a:prstGeom>
          <a:solidFill>
            <a:srgbClr val="737373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</a:pPr>
            <a:r>
              <a:t/>
            </a:r>
            <a:endParaRPr sz="9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1" name="Google Shape;391;p37"/>
          <p:cNvSpPr txBox="1"/>
          <p:nvPr/>
        </p:nvSpPr>
        <p:spPr>
          <a:xfrm>
            <a:off x="5989950" y="1046575"/>
            <a:ext cx="3068400" cy="1169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Geokodowanie danych adresowych</a:t>
            </a:r>
            <a:endParaRPr b="1"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Słowniki adresowe</a:t>
            </a:r>
            <a:endParaRPr b="1"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38"/>
          <p:cNvSpPr/>
          <p:nvPr/>
        </p:nvSpPr>
        <p:spPr>
          <a:xfrm>
            <a:off x="0" y="519895"/>
            <a:ext cx="9144000" cy="47700"/>
          </a:xfrm>
          <a:prstGeom prst="rect">
            <a:avLst/>
          </a:prstGeom>
          <a:solidFill>
            <a:srgbClr val="73737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p38"/>
          <p:cNvSpPr txBox="1"/>
          <p:nvPr/>
        </p:nvSpPr>
        <p:spPr>
          <a:xfrm>
            <a:off x="363398" y="25650"/>
            <a:ext cx="7188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700"/>
              <a:buFont typeface="Arial"/>
              <a:buNone/>
            </a:pPr>
            <a:r>
              <a:rPr lang="pl" sz="2200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Więcej niż optymalizacja</a:t>
            </a:r>
            <a:endParaRPr sz="2200">
              <a:solidFill>
                <a:srgbClr val="666666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98" name="Google Shape;398;p38"/>
          <p:cNvSpPr txBox="1"/>
          <p:nvPr/>
        </p:nvSpPr>
        <p:spPr>
          <a:xfrm>
            <a:off x="1701581" y="3363501"/>
            <a:ext cx="1781400" cy="2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866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p38"/>
          <p:cNvSpPr txBox="1"/>
          <p:nvPr/>
        </p:nvSpPr>
        <p:spPr>
          <a:xfrm>
            <a:off x="5612198" y="2503728"/>
            <a:ext cx="1762200" cy="2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866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p38"/>
          <p:cNvSpPr txBox="1"/>
          <p:nvPr/>
        </p:nvSpPr>
        <p:spPr>
          <a:xfrm>
            <a:off x="7277100" y="2479866"/>
            <a:ext cx="1781100" cy="2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866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Google Shape;401;p38"/>
          <p:cNvSpPr txBox="1"/>
          <p:nvPr/>
        </p:nvSpPr>
        <p:spPr>
          <a:xfrm>
            <a:off x="3639962" y="2479866"/>
            <a:ext cx="1781100" cy="2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866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2" name="Google Shape;402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02794" y="4706754"/>
            <a:ext cx="1183918" cy="307079"/>
          </a:xfrm>
          <a:prstGeom prst="rect">
            <a:avLst/>
          </a:prstGeom>
          <a:noFill/>
          <a:ln>
            <a:noFill/>
          </a:ln>
        </p:spPr>
      </p:pic>
      <p:sp>
        <p:nvSpPr>
          <p:cNvPr id="403" name="Google Shape;403;p38"/>
          <p:cNvSpPr/>
          <p:nvPr/>
        </p:nvSpPr>
        <p:spPr>
          <a:xfrm>
            <a:off x="0" y="4564391"/>
            <a:ext cx="9144000" cy="47700"/>
          </a:xfrm>
          <a:prstGeom prst="rect">
            <a:avLst/>
          </a:prstGeom>
          <a:solidFill>
            <a:srgbClr val="737373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</a:pPr>
            <a:r>
              <a:t/>
            </a:r>
            <a:endParaRPr sz="9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4" name="Google Shape;404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575" y="798725"/>
            <a:ext cx="4241475" cy="3534550"/>
          </a:xfrm>
          <a:prstGeom prst="rect">
            <a:avLst/>
          </a:prstGeom>
          <a:noFill/>
          <a:ln>
            <a:noFill/>
          </a:ln>
        </p:spPr>
      </p:pic>
      <p:sp>
        <p:nvSpPr>
          <p:cNvPr id="405" name="Google Shape;405;p38"/>
          <p:cNvSpPr txBox="1"/>
          <p:nvPr/>
        </p:nvSpPr>
        <p:spPr>
          <a:xfrm>
            <a:off x="4336825" y="739375"/>
            <a:ext cx="4721400" cy="30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l" sz="1900">
                <a:solidFill>
                  <a:srgbClr val="333333"/>
                </a:solidFill>
                <a:latin typeface="Trebuchet MS"/>
                <a:ea typeface="Trebuchet MS"/>
                <a:cs typeface="Trebuchet MS"/>
                <a:sym typeface="Trebuchet MS"/>
              </a:rPr>
              <a:t>Algorytmy optymalizacyjne dostarczają również istotną wiedzę biznesową, m.in.:</a:t>
            </a:r>
            <a:endParaRPr sz="1900">
              <a:solidFill>
                <a:srgbClr val="33333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l" sz="1900">
                <a:solidFill>
                  <a:srgbClr val="333333"/>
                </a:solidFill>
                <a:latin typeface="Trebuchet MS"/>
                <a:ea typeface="Trebuchet MS"/>
                <a:cs typeface="Trebuchet MS"/>
                <a:sym typeface="Trebuchet MS"/>
              </a:rPr>
              <a:t>● Gdzie zbudować magazyn?</a:t>
            </a:r>
            <a:endParaRPr sz="1900">
              <a:solidFill>
                <a:srgbClr val="33333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l" sz="1900">
                <a:solidFill>
                  <a:srgbClr val="333333"/>
                </a:solidFill>
                <a:latin typeface="Trebuchet MS"/>
                <a:ea typeface="Trebuchet MS"/>
                <a:cs typeface="Trebuchet MS"/>
                <a:sym typeface="Trebuchet MS"/>
              </a:rPr>
              <a:t>● Z jakiego rejonu zatrudnić kierowcę?</a:t>
            </a:r>
            <a:endParaRPr sz="1900">
              <a:solidFill>
                <a:srgbClr val="33333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l" sz="1900">
                <a:solidFill>
                  <a:srgbClr val="333333"/>
                </a:solidFill>
                <a:latin typeface="Trebuchet MS"/>
                <a:ea typeface="Trebuchet MS"/>
                <a:cs typeface="Trebuchet MS"/>
                <a:sym typeface="Trebuchet MS"/>
              </a:rPr>
              <a:t>● Jak wyznaczyć optymalną rejonizację?</a:t>
            </a:r>
            <a:endParaRPr sz="1900">
              <a:solidFill>
                <a:srgbClr val="33333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l" sz="1900">
                <a:solidFill>
                  <a:srgbClr val="333333"/>
                </a:solidFill>
                <a:latin typeface="Trebuchet MS"/>
                <a:ea typeface="Trebuchet MS"/>
                <a:cs typeface="Trebuchet MS"/>
                <a:sym typeface="Trebuchet MS"/>
              </a:rPr>
              <a:t>● Jak zaplanować produkcję w fabrykach aby towar najniższym kosztem dotarł do odbiorcy?</a:t>
            </a:r>
            <a:endParaRPr sz="1900">
              <a:solidFill>
                <a:srgbClr val="33333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" name="Google Shape;410;p39"/>
          <p:cNvPicPr preferRelativeResize="0"/>
          <p:nvPr/>
        </p:nvPicPr>
        <p:blipFill rotWithShape="1">
          <a:blip r:embed="rId3">
            <a:alphaModFix/>
          </a:blip>
          <a:srcRect b="-3700" l="0" r="0" t="3700"/>
          <a:stretch/>
        </p:blipFill>
        <p:spPr>
          <a:xfrm>
            <a:off x="287200" y="676350"/>
            <a:ext cx="7344650" cy="3956225"/>
          </a:xfrm>
          <a:prstGeom prst="rect">
            <a:avLst/>
          </a:prstGeom>
          <a:noFill/>
          <a:ln>
            <a:noFill/>
          </a:ln>
        </p:spPr>
      </p:pic>
      <p:sp>
        <p:nvSpPr>
          <p:cNvPr id="411" name="Google Shape;411;p39"/>
          <p:cNvSpPr/>
          <p:nvPr/>
        </p:nvSpPr>
        <p:spPr>
          <a:xfrm>
            <a:off x="0" y="519895"/>
            <a:ext cx="9144000" cy="47700"/>
          </a:xfrm>
          <a:prstGeom prst="rect">
            <a:avLst/>
          </a:prstGeom>
          <a:solidFill>
            <a:srgbClr val="73737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" name="Google Shape;412;p39"/>
          <p:cNvSpPr txBox="1"/>
          <p:nvPr/>
        </p:nvSpPr>
        <p:spPr>
          <a:xfrm>
            <a:off x="363398" y="25650"/>
            <a:ext cx="7188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700"/>
              <a:buFont typeface="Arial"/>
              <a:buNone/>
            </a:pPr>
            <a:r>
              <a:rPr lang="pl" sz="2200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Więcej niż optymalizacja</a:t>
            </a:r>
            <a:endParaRPr sz="2200">
              <a:solidFill>
                <a:srgbClr val="666666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700"/>
              <a:buFont typeface="Arial"/>
              <a:buNone/>
            </a:pPr>
            <a:r>
              <a:t/>
            </a:r>
            <a:endParaRPr sz="2200">
              <a:solidFill>
                <a:srgbClr val="666666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13" name="Google Shape;413;p39"/>
          <p:cNvSpPr txBox="1"/>
          <p:nvPr/>
        </p:nvSpPr>
        <p:spPr>
          <a:xfrm>
            <a:off x="1701581" y="3363501"/>
            <a:ext cx="1781400" cy="2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866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" name="Google Shape;414;p39"/>
          <p:cNvSpPr txBox="1"/>
          <p:nvPr/>
        </p:nvSpPr>
        <p:spPr>
          <a:xfrm>
            <a:off x="5612198" y="2503728"/>
            <a:ext cx="1762200" cy="2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866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5" name="Google Shape;415;p39"/>
          <p:cNvSpPr txBox="1"/>
          <p:nvPr/>
        </p:nvSpPr>
        <p:spPr>
          <a:xfrm>
            <a:off x="3639962" y="2479866"/>
            <a:ext cx="1781100" cy="2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866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6" name="Google Shape;416;p39"/>
          <p:cNvSpPr txBox="1"/>
          <p:nvPr/>
        </p:nvSpPr>
        <p:spPr>
          <a:xfrm>
            <a:off x="5923576" y="3064150"/>
            <a:ext cx="2863200" cy="431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417" name="Google Shape;417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02794" y="4706754"/>
            <a:ext cx="1183918" cy="307079"/>
          </a:xfrm>
          <a:prstGeom prst="rect">
            <a:avLst/>
          </a:prstGeom>
          <a:noFill/>
          <a:ln>
            <a:noFill/>
          </a:ln>
        </p:spPr>
      </p:pic>
      <p:sp>
        <p:nvSpPr>
          <p:cNvPr id="418" name="Google Shape;418;p39"/>
          <p:cNvSpPr/>
          <p:nvPr/>
        </p:nvSpPr>
        <p:spPr>
          <a:xfrm>
            <a:off x="0" y="4564391"/>
            <a:ext cx="9144000" cy="47700"/>
          </a:xfrm>
          <a:prstGeom prst="rect">
            <a:avLst/>
          </a:prstGeom>
          <a:solidFill>
            <a:srgbClr val="737373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</a:pPr>
            <a:r>
              <a:t/>
            </a:r>
            <a:endParaRPr sz="9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9" name="Google Shape;419;p39"/>
          <p:cNvSpPr txBox="1"/>
          <p:nvPr/>
        </p:nvSpPr>
        <p:spPr>
          <a:xfrm>
            <a:off x="5989950" y="1046575"/>
            <a:ext cx="2996700" cy="431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Analiza sprzedaży dla sieci</a:t>
            </a:r>
            <a:endParaRPr b="1"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40"/>
          <p:cNvSpPr/>
          <p:nvPr/>
        </p:nvSpPr>
        <p:spPr>
          <a:xfrm>
            <a:off x="0" y="519895"/>
            <a:ext cx="9144000" cy="47700"/>
          </a:xfrm>
          <a:prstGeom prst="rect">
            <a:avLst/>
          </a:prstGeom>
          <a:solidFill>
            <a:srgbClr val="73737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5" name="Google Shape;425;p40"/>
          <p:cNvSpPr txBox="1"/>
          <p:nvPr/>
        </p:nvSpPr>
        <p:spPr>
          <a:xfrm>
            <a:off x="363398" y="25650"/>
            <a:ext cx="7188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700"/>
              <a:buFont typeface="Arial"/>
              <a:buNone/>
            </a:pPr>
            <a:r>
              <a:rPr lang="pl" sz="2200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KONKURS!</a:t>
            </a:r>
            <a:endParaRPr sz="2200">
              <a:solidFill>
                <a:srgbClr val="666666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26" name="Google Shape;426;p40"/>
          <p:cNvSpPr txBox="1"/>
          <p:nvPr/>
        </p:nvSpPr>
        <p:spPr>
          <a:xfrm>
            <a:off x="1701581" y="3363501"/>
            <a:ext cx="1781400" cy="2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866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7" name="Google Shape;427;p40"/>
          <p:cNvSpPr txBox="1"/>
          <p:nvPr/>
        </p:nvSpPr>
        <p:spPr>
          <a:xfrm>
            <a:off x="5612198" y="2503728"/>
            <a:ext cx="1762200" cy="2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866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8" name="Google Shape;428;p40"/>
          <p:cNvSpPr txBox="1"/>
          <p:nvPr/>
        </p:nvSpPr>
        <p:spPr>
          <a:xfrm>
            <a:off x="7277100" y="2479866"/>
            <a:ext cx="1781100" cy="2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866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9" name="Google Shape;429;p40"/>
          <p:cNvSpPr txBox="1"/>
          <p:nvPr/>
        </p:nvSpPr>
        <p:spPr>
          <a:xfrm>
            <a:off x="3639962" y="2479866"/>
            <a:ext cx="1781100" cy="2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866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0" name="Google Shape;430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6200" y="723575"/>
            <a:ext cx="6248602" cy="3756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31" name="Google Shape;431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02794" y="4706754"/>
            <a:ext cx="1183918" cy="307079"/>
          </a:xfrm>
          <a:prstGeom prst="rect">
            <a:avLst/>
          </a:prstGeom>
          <a:noFill/>
          <a:ln>
            <a:noFill/>
          </a:ln>
        </p:spPr>
      </p:pic>
      <p:sp>
        <p:nvSpPr>
          <p:cNvPr id="432" name="Google Shape;432;p40"/>
          <p:cNvSpPr/>
          <p:nvPr/>
        </p:nvSpPr>
        <p:spPr>
          <a:xfrm>
            <a:off x="0" y="4564391"/>
            <a:ext cx="9144000" cy="47700"/>
          </a:xfrm>
          <a:prstGeom prst="rect">
            <a:avLst/>
          </a:prstGeom>
          <a:solidFill>
            <a:srgbClr val="737373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</a:pPr>
            <a:r>
              <a:t/>
            </a:r>
            <a:endParaRPr sz="9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41"/>
          <p:cNvSpPr/>
          <p:nvPr/>
        </p:nvSpPr>
        <p:spPr>
          <a:xfrm>
            <a:off x="0" y="266675"/>
            <a:ext cx="9144141" cy="4503275"/>
          </a:xfrm>
          <a:custGeom>
            <a:rect b="b" l="l" r="r" t="t"/>
            <a:pathLst>
              <a:path extrusionOk="0" h="1551516" w="4253089">
                <a:moveTo>
                  <a:pt x="0" y="0"/>
                </a:moveTo>
                <a:lnTo>
                  <a:pt x="4253089" y="0"/>
                </a:lnTo>
                <a:lnTo>
                  <a:pt x="4253089" y="1551516"/>
                </a:lnTo>
                <a:lnTo>
                  <a:pt x="0" y="1551516"/>
                </a:lnTo>
                <a:close/>
              </a:path>
            </a:pathLst>
          </a:custGeom>
          <a:solidFill>
            <a:srgbClr val="FFFFFF">
              <a:alpha val="72550"/>
            </a:srgbClr>
          </a:solidFill>
          <a:ln>
            <a:noFill/>
          </a:ln>
        </p:spPr>
      </p:sp>
      <p:sp>
        <p:nvSpPr>
          <p:cNvPr id="438" name="Google Shape;438;p41"/>
          <p:cNvSpPr txBox="1"/>
          <p:nvPr/>
        </p:nvSpPr>
        <p:spPr>
          <a:xfrm>
            <a:off x="537144" y="1252711"/>
            <a:ext cx="8069700" cy="137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4000">
                <a:latin typeface="Trebuchet MS"/>
                <a:ea typeface="Trebuchet MS"/>
                <a:cs typeface="Trebuchet MS"/>
                <a:sym typeface="Trebuchet MS"/>
              </a:rPr>
              <a:t>Dziękuję za uwagę i zapraszam </a:t>
            </a:r>
            <a:br>
              <a:rPr lang="pl" sz="4000"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pl" sz="4000">
                <a:latin typeface="Trebuchet MS"/>
                <a:ea typeface="Trebuchet MS"/>
                <a:cs typeface="Trebuchet MS"/>
                <a:sym typeface="Trebuchet MS"/>
              </a:rPr>
              <a:t>na stoisko</a:t>
            </a:r>
            <a:endParaRPr sz="7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439" name="Google Shape;439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18606" y="514350"/>
            <a:ext cx="2415411" cy="626497"/>
          </a:xfrm>
          <a:prstGeom prst="rect">
            <a:avLst/>
          </a:prstGeom>
          <a:noFill/>
          <a:ln>
            <a:noFill/>
          </a:ln>
        </p:spPr>
      </p:pic>
      <p:sp>
        <p:nvSpPr>
          <p:cNvPr id="440" name="Google Shape;440;p41"/>
          <p:cNvSpPr txBox="1"/>
          <p:nvPr/>
        </p:nvSpPr>
        <p:spPr>
          <a:xfrm>
            <a:off x="2495625" y="3048852"/>
            <a:ext cx="41529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l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Mariusz Stasiak</a:t>
            </a:r>
            <a:br>
              <a:rPr b="1" i="0" lang="pl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b="1" i="0" lang="pl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m.stasiak@emapa.pl</a:t>
            </a:r>
            <a:endParaRPr sz="7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4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pl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Prezes Zarządu Emapa S.A</a:t>
            </a:r>
            <a:r>
              <a:rPr i="0" lang="pl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  <a:endParaRPr sz="7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441" name="Google Shape;441;p41"/>
          <p:cNvCxnSpPr/>
          <p:nvPr/>
        </p:nvCxnSpPr>
        <p:spPr>
          <a:xfrm>
            <a:off x="2247900" y="2631200"/>
            <a:ext cx="4648200" cy="0"/>
          </a:xfrm>
          <a:prstGeom prst="straightConnector1">
            <a:avLst/>
          </a:prstGeom>
          <a:noFill/>
          <a:ln cap="flat" cmpd="sng" w="4762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/>
          <p:nvPr/>
        </p:nvSpPr>
        <p:spPr>
          <a:xfrm>
            <a:off x="0" y="519895"/>
            <a:ext cx="9144000" cy="47700"/>
          </a:xfrm>
          <a:prstGeom prst="rect">
            <a:avLst/>
          </a:prstGeom>
          <a:solidFill>
            <a:srgbClr val="73737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15"/>
          <p:cNvSpPr txBox="1"/>
          <p:nvPr/>
        </p:nvSpPr>
        <p:spPr>
          <a:xfrm>
            <a:off x="363398" y="25650"/>
            <a:ext cx="7188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700"/>
              <a:buFont typeface="Arial"/>
              <a:buNone/>
            </a:pPr>
            <a:r>
              <a:rPr lang="pl" sz="2200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Sytuacja na rynku - ogólnie o sprzedaży</a:t>
            </a:r>
            <a:endParaRPr sz="2200">
              <a:solidFill>
                <a:srgbClr val="666666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9" name="Google Shape;79;p15"/>
          <p:cNvSpPr txBox="1"/>
          <p:nvPr/>
        </p:nvSpPr>
        <p:spPr>
          <a:xfrm>
            <a:off x="1701581" y="3363501"/>
            <a:ext cx="1781400" cy="2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866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15"/>
          <p:cNvSpPr txBox="1"/>
          <p:nvPr/>
        </p:nvSpPr>
        <p:spPr>
          <a:xfrm>
            <a:off x="5612198" y="2503728"/>
            <a:ext cx="1762200" cy="2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866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15"/>
          <p:cNvSpPr txBox="1"/>
          <p:nvPr/>
        </p:nvSpPr>
        <p:spPr>
          <a:xfrm>
            <a:off x="7277100" y="2479866"/>
            <a:ext cx="1781100" cy="2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866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15"/>
          <p:cNvSpPr txBox="1"/>
          <p:nvPr/>
        </p:nvSpPr>
        <p:spPr>
          <a:xfrm>
            <a:off x="3639962" y="2479866"/>
            <a:ext cx="1781100" cy="2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866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3" name="Google Shape;83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02794" y="4706754"/>
            <a:ext cx="1183918" cy="307079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5"/>
          <p:cNvSpPr/>
          <p:nvPr/>
        </p:nvSpPr>
        <p:spPr>
          <a:xfrm>
            <a:off x="0" y="4564391"/>
            <a:ext cx="9144000" cy="47700"/>
          </a:xfrm>
          <a:prstGeom prst="rect">
            <a:avLst/>
          </a:prstGeom>
          <a:solidFill>
            <a:srgbClr val="737373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</a:pPr>
            <a:r>
              <a:t/>
            </a:r>
            <a:endParaRPr sz="9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5"/>
          <p:cNvSpPr txBox="1"/>
          <p:nvPr/>
        </p:nvSpPr>
        <p:spPr>
          <a:xfrm>
            <a:off x="726625" y="745700"/>
            <a:ext cx="7427400" cy="348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-241300" lvl="0" marL="228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rebuchet MS"/>
              <a:buChar char="●"/>
            </a:pPr>
            <a:r>
              <a:rPr lang="pl" sz="2000">
                <a:solidFill>
                  <a:schemeClr val="dk1"/>
                </a:solidFill>
                <a:highlight>
                  <a:schemeClr val="lt1"/>
                </a:highlight>
                <a:latin typeface="Trebuchet MS"/>
                <a:ea typeface="Trebuchet MS"/>
                <a:cs typeface="Trebuchet MS"/>
                <a:sym typeface="Trebuchet MS"/>
              </a:rPr>
              <a:t>inflacja a przez to mniejsza siła nabywcza i spadek popytu</a:t>
            </a:r>
            <a:endParaRPr sz="2000">
              <a:solidFill>
                <a:schemeClr val="dk1"/>
              </a:solidFill>
              <a:highlight>
                <a:schemeClr val="lt1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413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rebuchet MS"/>
              <a:buChar char="●"/>
            </a:pPr>
            <a:r>
              <a:rPr lang="pl" sz="2000">
                <a:solidFill>
                  <a:schemeClr val="dk1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rosnące koszty działalności</a:t>
            </a:r>
            <a:endParaRPr sz="2000">
              <a:solidFill>
                <a:schemeClr val="dk1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413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rebuchet MS"/>
              <a:buChar char="●"/>
            </a:pPr>
            <a:r>
              <a:rPr lang="pl" sz="2000">
                <a:solidFill>
                  <a:schemeClr val="dk1"/>
                </a:solidFill>
                <a:highlight>
                  <a:schemeClr val="lt1"/>
                </a:highlight>
                <a:latin typeface="Trebuchet MS"/>
                <a:ea typeface="Trebuchet MS"/>
                <a:cs typeface="Trebuchet MS"/>
                <a:sym typeface="Trebuchet MS"/>
              </a:rPr>
              <a:t>braki towaru, zmiana asortymentu</a:t>
            </a:r>
            <a:endParaRPr sz="2000">
              <a:solidFill>
                <a:schemeClr val="dk1"/>
              </a:solidFill>
              <a:highlight>
                <a:schemeClr val="lt1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413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rebuchet MS"/>
              <a:buChar char="●"/>
            </a:pPr>
            <a:r>
              <a:rPr lang="pl" sz="2000">
                <a:solidFill>
                  <a:schemeClr val="dk1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dynamiczne zmiany cen a przez to spadek konkurencyjności</a:t>
            </a:r>
            <a:endParaRPr sz="2000">
              <a:solidFill>
                <a:schemeClr val="dk1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413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rebuchet MS"/>
              <a:buChar char="●"/>
            </a:pPr>
            <a:r>
              <a:rPr lang="pl" sz="2000">
                <a:solidFill>
                  <a:schemeClr val="dk1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zmiany zwyczajów zakupowych - wzrost e-commerce a co za tym idzie konieczność dopasowania się do rynku</a:t>
            </a:r>
            <a:endParaRPr sz="2000">
              <a:solidFill>
                <a:schemeClr val="dk1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l" sz="2000">
                <a:solidFill>
                  <a:schemeClr val="dk1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raczej walczymy o przetrwanie niż planujemy rozwój…</a:t>
            </a:r>
            <a:endParaRPr sz="2000">
              <a:solidFill>
                <a:schemeClr val="dk1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2286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800">
              <a:solidFill>
                <a:srgbClr val="666666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6"/>
          <p:cNvSpPr/>
          <p:nvPr/>
        </p:nvSpPr>
        <p:spPr>
          <a:xfrm>
            <a:off x="0" y="519895"/>
            <a:ext cx="9144000" cy="47700"/>
          </a:xfrm>
          <a:prstGeom prst="rect">
            <a:avLst/>
          </a:prstGeom>
          <a:solidFill>
            <a:srgbClr val="73737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6"/>
          <p:cNvSpPr txBox="1"/>
          <p:nvPr/>
        </p:nvSpPr>
        <p:spPr>
          <a:xfrm>
            <a:off x="363398" y="25650"/>
            <a:ext cx="7188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700"/>
              <a:buFont typeface="Arial"/>
              <a:buNone/>
            </a:pPr>
            <a:r>
              <a:rPr lang="pl" sz="2200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Sytuacja na rynku transportu</a:t>
            </a:r>
            <a:r>
              <a:rPr lang="pl" sz="2200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 - spadek popytu</a:t>
            </a:r>
            <a:endParaRPr sz="2200">
              <a:solidFill>
                <a:srgbClr val="666666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2" name="Google Shape;92;p16"/>
          <p:cNvSpPr txBox="1"/>
          <p:nvPr/>
        </p:nvSpPr>
        <p:spPr>
          <a:xfrm>
            <a:off x="1701581" y="3363501"/>
            <a:ext cx="1781400" cy="2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866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6"/>
          <p:cNvSpPr txBox="1"/>
          <p:nvPr/>
        </p:nvSpPr>
        <p:spPr>
          <a:xfrm>
            <a:off x="5612198" y="2503728"/>
            <a:ext cx="1762200" cy="2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866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6"/>
          <p:cNvSpPr txBox="1"/>
          <p:nvPr/>
        </p:nvSpPr>
        <p:spPr>
          <a:xfrm>
            <a:off x="7277100" y="2479866"/>
            <a:ext cx="1781100" cy="2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866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6"/>
          <p:cNvSpPr txBox="1"/>
          <p:nvPr/>
        </p:nvSpPr>
        <p:spPr>
          <a:xfrm>
            <a:off x="3639962" y="2479866"/>
            <a:ext cx="1781100" cy="2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866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" name="Google Shape;96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02794" y="4706754"/>
            <a:ext cx="1183918" cy="307079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6"/>
          <p:cNvSpPr/>
          <p:nvPr/>
        </p:nvSpPr>
        <p:spPr>
          <a:xfrm>
            <a:off x="0" y="4564391"/>
            <a:ext cx="9144000" cy="47700"/>
          </a:xfrm>
          <a:prstGeom prst="rect">
            <a:avLst/>
          </a:prstGeom>
          <a:solidFill>
            <a:srgbClr val="737373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</a:pPr>
            <a:r>
              <a:t/>
            </a:r>
            <a:endParaRPr sz="9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8" name="Google Shape;9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78117" y="720004"/>
            <a:ext cx="5587765" cy="3705937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6"/>
          <p:cNvSpPr txBox="1"/>
          <p:nvPr/>
        </p:nvSpPr>
        <p:spPr>
          <a:xfrm>
            <a:off x="363400" y="4706750"/>
            <a:ext cx="1762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1200">
                <a:latin typeface="Trebuchet MS"/>
                <a:ea typeface="Trebuchet MS"/>
                <a:cs typeface="Trebuchet MS"/>
                <a:sym typeface="Trebuchet MS"/>
              </a:rPr>
              <a:t>Źródło: Trans.eu</a:t>
            </a:r>
            <a:endParaRPr sz="1200"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70154" y="519901"/>
            <a:ext cx="4418045" cy="4038325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7"/>
          <p:cNvSpPr/>
          <p:nvPr/>
        </p:nvSpPr>
        <p:spPr>
          <a:xfrm>
            <a:off x="0" y="519895"/>
            <a:ext cx="9144000" cy="47700"/>
          </a:xfrm>
          <a:prstGeom prst="rect">
            <a:avLst/>
          </a:prstGeom>
          <a:solidFill>
            <a:srgbClr val="73737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7"/>
          <p:cNvSpPr txBox="1"/>
          <p:nvPr/>
        </p:nvSpPr>
        <p:spPr>
          <a:xfrm>
            <a:off x="363398" y="25650"/>
            <a:ext cx="7188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700"/>
              <a:buFont typeface="Arial"/>
              <a:buNone/>
            </a:pPr>
            <a:r>
              <a:rPr lang="pl" sz="2200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Sytuacja na rynku transportu - stawki</a:t>
            </a:r>
            <a:endParaRPr sz="2200">
              <a:solidFill>
                <a:srgbClr val="666666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7" name="Google Shape;107;p17"/>
          <p:cNvSpPr txBox="1"/>
          <p:nvPr/>
        </p:nvSpPr>
        <p:spPr>
          <a:xfrm>
            <a:off x="1701581" y="3363501"/>
            <a:ext cx="1781400" cy="2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866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7"/>
          <p:cNvSpPr txBox="1"/>
          <p:nvPr/>
        </p:nvSpPr>
        <p:spPr>
          <a:xfrm>
            <a:off x="5612198" y="2503728"/>
            <a:ext cx="1762200" cy="2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866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7"/>
          <p:cNvSpPr txBox="1"/>
          <p:nvPr/>
        </p:nvSpPr>
        <p:spPr>
          <a:xfrm>
            <a:off x="7277100" y="2479866"/>
            <a:ext cx="1781100" cy="2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866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7"/>
          <p:cNvSpPr txBox="1"/>
          <p:nvPr/>
        </p:nvSpPr>
        <p:spPr>
          <a:xfrm>
            <a:off x="3639962" y="2479866"/>
            <a:ext cx="1781100" cy="2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866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1" name="Google Shape;111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02794" y="4706754"/>
            <a:ext cx="1183918" cy="307079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7"/>
          <p:cNvSpPr/>
          <p:nvPr/>
        </p:nvSpPr>
        <p:spPr>
          <a:xfrm>
            <a:off x="0" y="4564391"/>
            <a:ext cx="9144000" cy="47700"/>
          </a:xfrm>
          <a:prstGeom prst="rect">
            <a:avLst/>
          </a:prstGeom>
          <a:solidFill>
            <a:srgbClr val="737373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</a:pPr>
            <a:r>
              <a:t/>
            </a:r>
            <a:endParaRPr sz="9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7"/>
          <p:cNvSpPr txBox="1"/>
          <p:nvPr/>
        </p:nvSpPr>
        <p:spPr>
          <a:xfrm>
            <a:off x="363400" y="4706750"/>
            <a:ext cx="1762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1200">
                <a:latin typeface="Trebuchet MS"/>
                <a:ea typeface="Trebuchet MS"/>
                <a:cs typeface="Trebuchet MS"/>
                <a:sym typeface="Trebuchet MS"/>
              </a:rPr>
              <a:t>Źródło: Trans.eu</a:t>
            </a:r>
            <a:endParaRPr sz="1200"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8"/>
          <p:cNvSpPr/>
          <p:nvPr/>
        </p:nvSpPr>
        <p:spPr>
          <a:xfrm>
            <a:off x="0" y="519895"/>
            <a:ext cx="9144000" cy="47700"/>
          </a:xfrm>
          <a:prstGeom prst="rect">
            <a:avLst/>
          </a:prstGeom>
          <a:solidFill>
            <a:srgbClr val="73737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8"/>
          <p:cNvSpPr txBox="1"/>
          <p:nvPr/>
        </p:nvSpPr>
        <p:spPr>
          <a:xfrm>
            <a:off x="363398" y="25650"/>
            <a:ext cx="7188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700"/>
              <a:buFont typeface="Arial"/>
              <a:buNone/>
            </a:pPr>
            <a:r>
              <a:rPr lang="pl" sz="2200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Sytuacja na rynku transportu - brak kierowców</a:t>
            </a:r>
            <a:endParaRPr sz="2200">
              <a:solidFill>
                <a:srgbClr val="666666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0" name="Google Shape;120;p18"/>
          <p:cNvSpPr txBox="1"/>
          <p:nvPr/>
        </p:nvSpPr>
        <p:spPr>
          <a:xfrm>
            <a:off x="1701581" y="3363501"/>
            <a:ext cx="1781400" cy="2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866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8"/>
          <p:cNvSpPr txBox="1"/>
          <p:nvPr/>
        </p:nvSpPr>
        <p:spPr>
          <a:xfrm>
            <a:off x="5612198" y="2503728"/>
            <a:ext cx="1762200" cy="2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866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8"/>
          <p:cNvSpPr txBox="1"/>
          <p:nvPr/>
        </p:nvSpPr>
        <p:spPr>
          <a:xfrm>
            <a:off x="7277100" y="2479866"/>
            <a:ext cx="1781100" cy="2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866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18"/>
          <p:cNvSpPr txBox="1"/>
          <p:nvPr/>
        </p:nvSpPr>
        <p:spPr>
          <a:xfrm>
            <a:off x="3639962" y="2479866"/>
            <a:ext cx="1781100" cy="2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866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4" name="Google Shape;124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02794" y="4706754"/>
            <a:ext cx="1183918" cy="307079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8"/>
          <p:cNvSpPr/>
          <p:nvPr/>
        </p:nvSpPr>
        <p:spPr>
          <a:xfrm>
            <a:off x="0" y="4564391"/>
            <a:ext cx="9144000" cy="47700"/>
          </a:xfrm>
          <a:prstGeom prst="rect">
            <a:avLst/>
          </a:prstGeom>
          <a:solidFill>
            <a:srgbClr val="737373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</a:pPr>
            <a:r>
              <a:t/>
            </a:r>
            <a:endParaRPr sz="9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6" name="Google Shape;12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55950" y="415500"/>
            <a:ext cx="5549100" cy="472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9"/>
          <p:cNvSpPr/>
          <p:nvPr/>
        </p:nvSpPr>
        <p:spPr>
          <a:xfrm>
            <a:off x="0" y="519895"/>
            <a:ext cx="9144000" cy="47700"/>
          </a:xfrm>
          <a:prstGeom prst="rect">
            <a:avLst/>
          </a:prstGeom>
          <a:solidFill>
            <a:srgbClr val="73737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19"/>
          <p:cNvSpPr txBox="1"/>
          <p:nvPr/>
        </p:nvSpPr>
        <p:spPr>
          <a:xfrm>
            <a:off x="363398" y="25650"/>
            <a:ext cx="7188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700"/>
              <a:buFont typeface="Arial"/>
              <a:buNone/>
            </a:pPr>
            <a:r>
              <a:rPr lang="pl" sz="2200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Problemy transportu 2023</a:t>
            </a:r>
            <a:endParaRPr sz="2200">
              <a:solidFill>
                <a:srgbClr val="666666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33" name="Google Shape;133;p19"/>
          <p:cNvSpPr txBox="1"/>
          <p:nvPr/>
        </p:nvSpPr>
        <p:spPr>
          <a:xfrm>
            <a:off x="1701581" y="3363501"/>
            <a:ext cx="1781400" cy="2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866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19"/>
          <p:cNvSpPr txBox="1"/>
          <p:nvPr/>
        </p:nvSpPr>
        <p:spPr>
          <a:xfrm>
            <a:off x="5612198" y="2503728"/>
            <a:ext cx="1762200" cy="2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866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19"/>
          <p:cNvSpPr txBox="1"/>
          <p:nvPr/>
        </p:nvSpPr>
        <p:spPr>
          <a:xfrm>
            <a:off x="7277100" y="2479866"/>
            <a:ext cx="1781100" cy="2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866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19"/>
          <p:cNvSpPr txBox="1"/>
          <p:nvPr/>
        </p:nvSpPr>
        <p:spPr>
          <a:xfrm>
            <a:off x="3639962" y="2479866"/>
            <a:ext cx="1781100" cy="2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866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9"/>
          <p:cNvSpPr txBox="1"/>
          <p:nvPr/>
        </p:nvSpPr>
        <p:spPr>
          <a:xfrm>
            <a:off x="726625" y="745700"/>
            <a:ext cx="7427400" cy="348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-241300" lvl="0" marL="228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rebuchet MS"/>
              <a:buChar char="●"/>
            </a:pPr>
            <a:r>
              <a:rPr lang="pl" sz="2000">
                <a:solidFill>
                  <a:schemeClr val="dk1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rosnące koszty:</a:t>
            </a:r>
            <a:endParaRPr sz="2000">
              <a:solidFill>
                <a:schemeClr val="dk1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41300" lvl="1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rebuchet MS"/>
              <a:buChar char="○"/>
            </a:pPr>
            <a:r>
              <a:rPr lang="pl" sz="2000">
                <a:solidFill>
                  <a:schemeClr val="dk1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pracowników (kierowcy, planiści, kurierzy)</a:t>
            </a:r>
            <a:endParaRPr sz="2000">
              <a:solidFill>
                <a:schemeClr val="dk1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41300" lvl="1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rebuchet MS"/>
              <a:buChar char="○"/>
            </a:pPr>
            <a:r>
              <a:rPr lang="pl" sz="2000">
                <a:solidFill>
                  <a:schemeClr val="dk1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pojazdów (koszty leasingu, brak nowych pojazdów)</a:t>
            </a:r>
            <a:endParaRPr sz="2000">
              <a:solidFill>
                <a:schemeClr val="dk1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41300" lvl="0" marL="228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rebuchet MS"/>
              <a:buChar char="●"/>
            </a:pPr>
            <a:r>
              <a:rPr lang="pl" sz="2000">
                <a:solidFill>
                  <a:schemeClr val="dk1"/>
                </a:solidFill>
                <a:highlight>
                  <a:schemeClr val="lt1"/>
                </a:highlight>
                <a:latin typeface="Trebuchet MS"/>
                <a:ea typeface="Trebuchet MS"/>
                <a:cs typeface="Trebuchet MS"/>
                <a:sym typeface="Trebuchet MS"/>
              </a:rPr>
              <a:t>zmienne ceny paliwa</a:t>
            </a:r>
            <a:endParaRPr sz="2000">
              <a:solidFill>
                <a:schemeClr val="dk1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41300" lvl="0" marL="228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rebuchet MS"/>
              <a:buChar char="●"/>
            </a:pPr>
            <a:r>
              <a:rPr lang="pl" sz="2000">
                <a:solidFill>
                  <a:schemeClr val="dk1"/>
                </a:solidFill>
                <a:highlight>
                  <a:schemeClr val="lt1"/>
                </a:highlight>
                <a:latin typeface="Trebuchet MS"/>
                <a:ea typeface="Trebuchet MS"/>
                <a:cs typeface="Trebuchet MS"/>
                <a:sym typeface="Trebuchet MS"/>
              </a:rPr>
              <a:t>nieprzyjazne i zmienne prawo</a:t>
            </a:r>
            <a:endParaRPr sz="2000">
              <a:solidFill>
                <a:schemeClr val="dk1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413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rebuchet MS"/>
              <a:buChar char="●"/>
            </a:pPr>
            <a:r>
              <a:rPr lang="pl" sz="2000">
                <a:solidFill>
                  <a:schemeClr val="dk1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niepewna sytuacja związana z wojną</a:t>
            </a:r>
            <a:endParaRPr sz="2000">
              <a:solidFill>
                <a:schemeClr val="dk1"/>
              </a:solidFill>
              <a:highlight>
                <a:schemeClr val="lt1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413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rebuchet MS"/>
              <a:buChar char="●"/>
            </a:pPr>
            <a:r>
              <a:rPr lang="pl" sz="2000">
                <a:solidFill>
                  <a:schemeClr val="dk1"/>
                </a:solidFill>
                <a:highlight>
                  <a:schemeClr val="lt1"/>
                </a:highlight>
                <a:latin typeface="Trebuchet MS"/>
                <a:ea typeface="Trebuchet MS"/>
                <a:cs typeface="Trebuchet MS"/>
                <a:sym typeface="Trebuchet MS"/>
              </a:rPr>
              <a:t>konieczność dopasowania się do ciągle zmiennych wymagań klientów</a:t>
            </a:r>
            <a:endParaRPr sz="2000">
              <a:solidFill>
                <a:schemeClr val="dk1"/>
              </a:solidFill>
              <a:highlight>
                <a:schemeClr val="lt1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413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rebuchet MS"/>
              <a:buChar char="●"/>
            </a:pPr>
            <a:r>
              <a:rPr lang="pl" sz="2000">
                <a:solidFill>
                  <a:schemeClr val="dk1"/>
                </a:solidFill>
                <a:highlight>
                  <a:schemeClr val="lt1"/>
                </a:highlight>
                <a:latin typeface="Trebuchet MS"/>
                <a:ea typeface="Trebuchet MS"/>
                <a:cs typeface="Trebuchet MS"/>
                <a:sym typeface="Trebuchet MS"/>
              </a:rPr>
              <a:t>presja na bycie ECO</a:t>
            </a:r>
            <a:endParaRPr sz="2000">
              <a:solidFill>
                <a:schemeClr val="dk1"/>
              </a:solidFill>
              <a:highlight>
                <a:schemeClr val="lt1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228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highlight>
                <a:schemeClr val="lt1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228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highlight>
                <a:schemeClr val="lt1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2286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800">
              <a:solidFill>
                <a:srgbClr val="666666"/>
              </a:solidFill>
              <a:highlight>
                <a:srgbClr val="FFFFFF"/>
              </a:highlight>
            </a:endParaRPr>
          </a:p>
        </p:txBody>
      </p:sp>
      <p:pic>
        <p:nvPicPr>
          <p:cNvPr id="138" name="Google Shape;138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02794" y="4706754"/>
            <a:ext cx="1183918" cy="307079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9"/>
          <p:cNvSpPr/>
          <p:nvPr/>
        </p:nvSpPr>
        <p:spPr>
          <a:xfrm>
            <a:off x="0" y="4564391"/>
            <a:ext cx="9144000" cy="47700"/>
          </a:xfrm>
          <a:prstGeom prst="rect">
            <a:avLst/>
          </a:prstGeom>
          <a:solidFill>
            <a:srgbClr val="737373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</a:pPr>
            <a:r>
              <a:t/>
            </a:r>
            <a:endParaRPr sz="9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0"/>
          <p:cNvSpPr txBox="1"/>
          <p:nvPr/>
        </p:nvSpPr>
        <p:spPr>
          <a:xfrm>
            <a:off x="363600" y="25200"/>
            <a:ext cx="7188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700"/>
              <a:buFont typeface="Arial"/>
              <a:buNone/>
            </a:pPr>
            <a:r>
              <a:rPr lang="pl" sz="2200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Rozwiązanie-&gt; zaawansowana optymalizacja tras</a:t>
            </a:r>
            <a:endParaRPr sz="2200">
              <a:solidFill>
                <a:srgbClr val="666666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45" name="Google Shape;145;p20"/>
          <p:cNvSpPr txBox="1"/>
          <p:nvPr/>
        </p:nvSpPr>
        <p:spPr>
          <a:xfrm>
            <a:off x="1701581" y="3363501"/>
            <a:ext cx="1781400" cy="2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866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20"/>
          <p:cNvSpPr txBox="1"/>
          <p:nvPr/>
        </p:nvSpPr>
        <p:spPr>
          <a:xfrm>
            <a:off x="5612198" y="2503728"/>
            <a:ext cx="1762200" cy="2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866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20"/>
          <p:cNvSpPr txBox="1"/>
          <p:nvPr/>
        </p:nvSpPr>
        <p:spPr>
          <a:xfrm>
            <a:off x="7277100" y="2479866"/>
            <a:ext cx="1781100" cy="2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866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20"/>
          <p:cNvSpPr txBox="1"/>
          <p:nvPr/>
        </p:nvSpPr>
        <p:spPr>
          <a:xfrm>
            <a:off x="3639962" y="2479866"/>
            <a:ext cx="1781100" cy="2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866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20"/>
          <p:cNvSpPr txBox="1"/>
          <p:nvPr/>
        </p:nvSpPr>
        <p:spPr>
          <a:xfrm>
            <a:off x="720000" y="720000"/>
            <a:ext cx="7875300" cy="27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11520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Optymalizacja transportu</a:t>
            </a:r>
            <a:r>
              <a:rPr lang="pl"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, czyli takie ułożenie tras oraz dobór</a:t>
            </a:r>
            <a:endParaRPr sz="2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115199" lvl="0" marL="230399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floty, aby:</a:t>
            </a:r>
            <a:br>
              <a:rPr lang="pl"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endParaRPr sz="2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41300" lvl="0" marL="45720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rebuchet MS"/>
              <a:buChar char="●"/>
            </a:pPr>
            <a:r>
              <a:rPr lang="pl"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flota </a:t>
            </a:r>
            <a:r>
              <a:rPr lang="pl"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był</a:t>
            </a:r>
            <a:r>
              <a:rPr lang="pl"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</a:t>
            </a:r>
            <a:r>
              <a:rPr lang="pl"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najlepiej wykorzystana, a jej koszty najniższe,</a:t>
            </a:r>
            <a:endParaRPr sz="2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41300" lvl="0" marL="45720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rebuchet MS"/>
              <a:buChar char="●"/>
            </a:pPr>
            <a:r>
              <a:rPr lang="pl"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trasy były najkrótsze i najtańsze,</a:t>
            </a:r>
            <a:endParaRPr sz="2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41300" lvl="0" marL="45720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rebuchet MS"/>
              <a:buChar char="●"/>
            </a:pPr>
            <a:r>
              <a:rPr lang="pl"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obsłużyć </a:t>
            </a:r>
            <a:r>
              <a:rPr lang="pl"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więcej zleceń w krótszym czasie,</a:t>
            </a:r>
            <a:endParaRPr sz="2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41300" lvl="0" marL="45720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rebuchet MS"/>
              <a:buChar char="●"/>
            </a:pPr>
            <a:r>
              <a:rPr lang="pl"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wyeliminować spóźnienia i puste przebiegi.</a:t>
            </a:r>
            <a:endParaRPr sz="2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50" name="Google Shape;150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02794" y="4706754"/>
            <a:ext cx="1183918" cy="307079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0"/>
          <p:cNvSpPr/>
          <p:nvPr/>
        </p:nvSpPr>
        <p:spPr>
          <a:xfrm>
            <a:off x="0" y="4564391"/>
            <a:ext cx="9144000" cy="47700"/>
          </a:xfrm>
          <a:prstGeom prst="rect">
            <a:avLst/>
          </a:prstGeom>
          <a:solidFill>
            <a:srgbClr val="737373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</a:pPr>
            <a:r>
              <a:t/>
            </a:r>
            <a:endParaRPr sz="9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20"/>
          <p:cNvSpPr/>
          <p:nvPr/>
        </p:nvSpPr>
        <p:spPr>
          <a:xfrm>
            <a:off x="0" y="519895"/>
            <a:ext cx="9144000" cy="47700"/>
          </a:xfrm>
          <a:prstGeom prst="rect">
            <a:avLst/>
          </a:prstGeom>
          <a:solidFill>
            <a:srgbClr val="73737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02794" y="4706754"/>
            <a:ext cx="1183918" cy="307079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1"/>
          <p:cNvSpPr/>
          <p:nvPr/>
        </p:nvSpPr>
        <p:spPr>
          <a:xfrm>
            <a:off x="0" y="519895"/>
            <a:ext cx="9144000" cy="47700"/>
          </a:xfrm>
          <a:prstGeom prst="rect">
            <a:avLst/>
          </a:prstGeom>
          <a:solidFill>
            <a:srgbClr val="737373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21"/>
          <p:cNvSpPr txBox="1"/>
          <p:nvPr/>
        </p:nvSpPr>
        <p:spPr>
          <a:xfrm>
            <a:off x="-2" y="44050"/>
            <a:ext cx="7188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700"/>
              <a:buFont typeface="Arial"/>
              <a:buNone/>
            </a:pPr>
            <a:r>
              <a:rPr lang="pl" sz="2200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  Optymalizacja - dane wejściowe</a:t>
            </a:r>
            <a:endParaRPr sz="2200">
              <a:solidFill>
                <a:srgbClr val="666666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60" name="Google Shape;160;p21"/>
          <p:cNvSpPr/>
          <p:nvPr/>
        </p:nvSpPr>
        <p:spPr>
          <a:xfrm>
            <a:off x="0" y="4564391"/>
            <a:ext cx="9144000" cy="47700"/>
          </a:xfrm>
          <a:prstGeom prst="rect">
            <a:avLst/>
          </a:prstGeom>
          <a:solidFill>
            <a:srgbClr val="737373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1" name="Google Shape;161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0001" y="719995"/>
            <a:ext cx="7383997" cy="3691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521692E5F5AA47AD410524706043D0" ma:contentTypeVersion="12" ma:contentTypeDescription="Create a new document." ma:contentTypeScope="" ma:versionID="95c322469c3fe4f741763cad6ded5626">
  <xsd:schema xmlns:xsd="http://www.w3.org/2001/XMLSchema" xmlns:xs="http://www.w3.org/2001/XMLSchema" xmlns:p="http://schemas.microsoft.com/office/2006/metadata/properties" xmlns:ns2="68ee75f8-bcc5-429e-9c7c-569c1f122df7" xmlns:ns3="21509094-e019-4316-8366-5b2d177b7d02" targetNamespace="http://schemas.microsoft.com/office/2006/metadata/properties" ma:root="true" ma:fieldsID="ba7dfee9f8b7d0f8e79a2450313ed9c4" ns2:_="" ns3:_="">
    <xsd:import namespace="68ee75f8-bcc5-429e-9c7c-569c1f122df7"/>
    <xsd:import namespace="21509094-e019-4316-8366-5b2d177b7d0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ee75f8-bcc5-429e-9c7c-569c1f122df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757de3fc-44c5-4a2b-8563-55ed11edeb9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509094-e019-4316-8366-5b2d177b7d0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dfa04aba-1ef5-4215-9be4-5920d613d598}" ma:internalName="TaxCatchAll" ma:showField="CatchAllData" ma:web="21509094-e019-4316-8366-5b2d177b7d0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8ee75f8-bcc5-429e-9c7c-569c1f122df7">
      <Terms xmlns="http://schemas.microsoft.com/office/infopath/2007/PartnerControls"/>
    </lcf76f155ced4ddcb4097134ff3c332f>
    <TaxCatchAll xmlns="21509094-e019-4316-8366-5b2d177b7d02" xsi:nil="true"/>
  </documentManagement>
</p:properties>
</file>

<file path=customXml/itemProps1.xml><?xml version="1.0" encoding="utf-8"?>
<ds:datastoreItem xmlns:ds="http://schemas.openxmlformats.org/officeDocument/2006/customXml" ds:itemID="{A2EEF7B7-5692-44EE-BF69-8C65E93DAAEC}"/>
</file>

<file path=customXml/itemProps2.xml><?xml version="1.0" encoding="utf-8"?>
<ds:datastoreItem xmlns:ds="http://schemas.openxmlformats.org/officeDocument/2006/customXml" ds:itemID="{B2E55818-3C25-49C8-A06C-1D97D886102E}"/>
</file>

<file path=customXml/itemProps3.xml><?xml version="1.0" encoding="utf-8"?>
<ds:datastoreItem xmlns:ds="http://schemas.openxmlformats.org/officeDocument/2006/customXml" ds:itemID="{B0FDBA4E-F46A-4D8B-931A-90B2B3903A8F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0x010100C3521692E5F5AA47AD410524706043D0</vt:lpwstr>
  </property>
</Properties>
</file>