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9" r:id="rId4"/>
    <p:sldMasterId id="2147484085" r:id="rId5"/>
    <p:sldMasterId id="2147484074" r:id="rId6"/>
  </p:sldMasterIdLst>
  <p:notesMasterIdLst>
    <p:notesMasterId r:id="rId22"/>
  </p:notesMasterIdLst>
  <p:handoutMasterIdLst>
    <p:handoutMasterId r:id="rId23"/>
  </p:handoutMasterIdLst>
  <p:sldIdLst>
    <p:sldId id="1881839137" r:id="rId7"/>
    <p:sldId id="1881839144" r:id="rId8"/>
    <p:sldId id="1881839157" r:id="rId9"/>
    <p:sldId id="1881839146" r:id="rId10"/>
    <p:sldId id="1881839156" r:id="rId11"/>
    <p:sldId id="1881839139" r:id="rId12"/>
    <p:sldId id="1881839140" r:id="rId13"/>
    <p:sldId id="1881839141" r:id="rId14"/>
    <p:sldId id="1881839145" r:id="rId15"/>
    <p:sldId id="1881839143" r:id="rId16"/>
    <p:sldId id="1881839158" r:id="rId17"/>
    <p:sldId id="1881839159" r:id="rId18"/>
    <p:sldId id="1881839095" r:id="rId19"/>
    <p:sldId id="1881839135" r:id="rId20"/>
    <p:sldId id="1881839138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E458B67-C412-0511-FAB3-4B17EB321652}" name="Chris Kramer" initials="CK" userId="S::Christopher.Kramer@ey.com::91898555-a6b5-4c1b-8618-941af9b628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352"/>
    <a:srgbClr val="32FFFF"/>
    <a:srgbClr val="FF00FF"/>
    <a:srgbClr val="C5FD45"/>
    <a:srgbClr val="80FBFD"/>
    <a:srgbClr val="FFE600"/>
    <a:srgbClr val="EB4F00"/>
    <a:srgbClr val="2DB757"/>
    <a:srgbClr val="922B73"/>
    <a:srgbClr val="1A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CA66B-21D2-470E-8522-28A1E2268712}" v="33" dt="2025-04-13T14:36:31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0" autoAdjust="0"/>
  </p:normalViewPr>
  <p:slideViewPr>
    <p:cSldViewPr snapToObjects="1" showGuides="1">
      <p:cViewPr varScale="1">
        <p:scale>
          <a:sx n="70" d="100"/>
          <a:sy n="70" d="100"/>
        </p:scale>
        <p:origin x="460" y="72"/>
      </p:cViewPr>
      <p:guideLst/>
    </p:cSldViewPr>
  </p:slideViewPr>
  <p:outlineViewPr>
    <p:cViewPr>
      <p:scale>
        <a:sx n="33" d="100"/>
        <a:sy n="33" d="100"/>
      </p:scale>
      <p:origin x="0" y="-13548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-26814"/>
    </p:cViewPr>
  </p:sorterViewPr>
  <p:notesViewPr>
    <p:cSldViewPr snapToObjects="1" showGuides="1">
      <p:cViewPr varScale="1">
        <p:scale>
          <a:sx n="79" d="100"/>
          <a:sy n="79" d="100"/>
        </p:scale>
        <p:origin x="2172" y="114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14/04/2025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1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1" y="1411287"/>
            <a:ext cx="11224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EF5EE-C1B0-CB56-30BC-F2EA02D0DD7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0439DC1-BA10-4880-BF2E-76893FD81790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9B410-713F-D002-C7AD-50375ABC03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77F87-1E81-7C70-C23C-765CF083A3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05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84D48DE-9A9C-7845-8D91-53B4AF2817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2911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4D48DE-9A9C-7845-8D91-53B4AF2817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9498909" cy="470898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320E-BB6B-411F-A226-9D8BB518E6BF}" type="datetime3">
              <a:rPr lang="en-US" smtClean="0"/>
              <a:t>14 April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colorful cubes&#10;&#10;AI-generated content may be incorrect.">
            <a:extLst>
              <a:ext uri="{FF2B5EF4-FFF2-40B4-BE49-F238E27FC236}">
                <a16:creationId xmlns:a16="http://schemas.microsoft.com/office/drawing/2014/main" id="{A75E7FE8-452B-53AF-FCE0-98AD1B246C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-243408"/>
            <a:ext cx="3794146" cy="24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84D48DE-9A9C-7845-8D91-53B4AF2817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2911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4D48DE-9A9C-7845-8D91-53B4AF2817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9498909" cy="470898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320E-BB6B-411F-A226-9D8BB518E6BF}" type="datetime3">
              <a:rPr lang="en-US" smtClean="0"/>
              <a:t>14 April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colorful cubes&#10;&#10;AI-generated content may be incorrect.">
            <a:extLst>
              <a:ext uri="{FF2B5EF4-FFF2-40B4-BE49-F238E27FC236}">
                <a16:creationId xmlns:a16="http://schemas.microsoft.com/office/drawing/2014/main" id="{A75E7FE8-452B-53AF-FCE0-98AD1B246C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-243408"/>
            <a:ext cx="3794146" cy="2439636"/>
          </a:xfrm>
          <a:prstGeom prst="rect">
            <a:avLst/>
          </a:prstGeom>
        </p:spPr>
      </p:pic>
      <p:pic>
        <p:nvPicPr>
          <p:cNvPr id="6" name="Picture 5" descr="A group of colorful cubes&#10;&#10;AI-generated content may be incorrect.">
            <a:extLst>
              <a:ext uri="{FF2B5EF4-FFF2-40B4-BE49-F238E27FC236}">
                <a16:creationId xmlns:a16="http://schemas.microsoft.com/office/drawing/2014/main" id="{255EE5EC-63EF-EF7D-6F6B-C7D1D8F5AF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97"/>
          <a:stretch/>
        </p:blipFill>
        <p:spPr>
          <a:xfrm>
            <a:off x="5807968" y="5733256"/>
            <a:ext cx="3794146" cy="1124744"/>
          </a:xfrm>
          <a:prstGeom prst="rect">
            <a:avLst/>
          </a:prstGeom>
        </p:spPr>
      </p:pic>
      <p:pic>
        <p:nvPicPr>
          <p:cNvPr id="8" name="Picture 7" descr="A group of colorful cubes&#10;&#10;AI-generated content may be incorrect.">
            <a:extLst>
              <a:ext uri="{FF2B5EF4-FFF2-40B4-BE49-F238E27FC236}">
                <a16:creationId xmlns:a16="http://schemas.microsoft.com/office/drawing/2014/main" id="{91146319-997D-9DDA-DA2A-B817F07889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23"/>
          <a:stretch/>
        </p:blipFill>
        <p:spPr>
          <a:xfrm>
            <a:off x="9768408" y="3997479"/>
            <a:ext cx="2423592" cy="24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320E-BB6B-411F-A226-9D8BB518E6BF}" type="datetime3">
              <a:rPr lang="en-US" smtClean="0"/>
              <a:t>14 April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colorful cubes&#10;&#10;AI-generated content may be incorrect.">
            <a:extLst>
              <a:ext uri="{FF2B5EF4-FFF2-40B4-BE49-F238E27FC236}">
                <a16:creationId xmlns:a16="http://schemas.microsoft.com/office/drawing/2014/main" id="{5E5EE553-426F-3D53-5337-0C6904E525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21"/>
          <a:stretch/>
        </p:blipFill>
        <p:spPr>
          <a:xfrm>
            <a:off x="6744073" y="680622"/>
            <a:ext cx="5447928" cy="58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3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1" y="1411287"/>
            <a:ext cx="11224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28B2B-ED84-D8B9-C6E0-AF4BC1706BD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B408C-772D-4848-9C1B-62A1883586B1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FBA85-AB9A-E34B-448A-B5BB1CE520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081B-AFD3-2CFE-BC00-E7A7205688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48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0" y="1411287"/>
            <a:ext cx="5356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7884BD-C538-2E4C-E4FE-1C5F735638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3069" y="1411287"/>
            <a:ext cx="5356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6011-88F7-4D27-88FF-29229304D94D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3750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2686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9851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E8A-D1F0-4637-88FC-FEA4C268842A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961CD-5D51-5DAB-76F4-3F2524B3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7372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9221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FED-DAAF-4620-8301-2010C6668930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961CD-5D51-5DAB-76F4-3F2524B3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A89EC53-4B4E-25EA-86D3-0A198384FA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61070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2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7372" y="1411287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9221" y="1411287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A607-3901-491C-8885-564EE266EC68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961CD-5D51-5DAB-76F4-3F2524B3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A89EC53-4B4E-25EA-86D3-0A198384FA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61070" y="1411287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091EC5-9CD6-B52C-F192-1D28C197D5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5523" y="3830636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5F74F9-864E-3DD7-6291-763A9D830F2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77373" y="3830636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6B6C9-6D62-F36C-8404-9E032EF106E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69221" y="3830636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7F9E8A1-A5A0-CC6C-3FD8-D24AC966E1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61070" y="3830636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11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521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2096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38670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5E8-9A2D-4796-9B62-7B13DBF3233D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 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8" name="Highlight line 1">
            <a:extLst>
              <a:ext uri="{FF2B5EF4-FFF2-40B4-BE49-F238E27FC236}">
                <a16:creationId xmlns:a16="http://schemas.microsoft.com/office/drawing/2014/main" id="{E1FBA9F5-4E1E-7157-650F-920396E6BD16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485775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Highlight line 2">
            <a:extLst>
              <a:ext uri="{FF2B5EF4-FFF2-40B4-BE49-F238E27FC236}">
                <a16:creationId xmlns:a16="http://schemas.microsoft.com/office/drawing/2014/main" id="{F0D5216F-CE4B-8B47-FCA1-EA9B01BBAD6B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4312096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Highlight line 3">
            <a:extLst>
              <a:ext uri="{FF2B5EF4-FFF2-40B4-BE49-F238E27FC236}">
                <a16:creationId xmlns:a16="http://schemas.microsoft.com/office/drawing/2014/main" id="{945CF969-2B44-5C5F-B1A2-132B74FE4B46}"/>
              </a:ext>
            </a:extLst>
          </p:cNvPr>
          <p:cNvSpPr>
            <a:spLocks noGrp="1"/>
          </p:cNvSpPr>
          <p:nvPr>
            <p:ph type="dgm" sz="quarter" idx="17" hasCustomPrompt="1"/>
          </p:nvPr>
        </p:nvSpPr>
        <p:spPr>
          <a:xfrm>
            <a:off x="8138670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D1C9E-8438-3A10-53E8-497704D4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08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B403D68-7EA1-FF9A-915E-E46D6218A5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0554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403D68-7EA1-FF9A-915E-E46D6218A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FC4BE628-727F-DFE8-1A5A-926CFD854F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AB26-9244-40C1-837D-9189EB7D7925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1411289"/>
            <a:ext cx="5610479" cy="4638673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9868" y="0"/>
            <a:ext cx="584213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8C567-2561-2AD2-63FE-0886450D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5610477" cy="638175"/>
          </a:xfrm>
        </p:spPr>
        <p:txBody>
          <a:bodyPr vert="horz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8" name="SmartArt Placeholder 13">
            <a:extLst>
              <a:ext uri="{FF2B5EF4-FFF2-40B4-BE49-F238E27FC236}">
                <a16:creationId xmlns:a16="http://schemas.microsoft.com/office/drawing/2014/main" id="{22E94658-5E5F-713F-D9E0-D9B1BA7B8DE6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SmartArt Placeholder 14">
            <a:extLst>
              <a:ext uri="{FF2B5EF4-FFF2-40B4-BE49-F238E27FC236}">
                <a16:creationId xmlns:a16="http://schemas.microsoft.com/office/drawing/2014/main" id="{B9319F0D-BF5B-DAC6-565F-071837332CE2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01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0" y="1411287"/>
            <a:ext cx="5356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7884BD-C538-2E4C-E4FE-1C5F735638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3069" y="1411287"/>
            <a:ext cx="5356800" cy="4638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DFCB-D1B8-4386-87B8-F40C5AEAFEFB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30628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BE0ABF2-8C83-FE82-7800-25CCE09CD0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438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E0ABF2-8C83-FE82-7800-25CCE09CD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34BC793E-F0DA-1971-AEFE-DB3D6E536B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5D26-DED2-4668-B784-A4925AAE4258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35712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9938" y="0"/>
            <a:ext cx="380206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119AB-28F4-6336-28B6-59438D27F15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309277" y="1411287"/>
            <a:ext cx="35712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361665-A619-0AEE-E8F0-5711C798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7394953" cy="638175"/>
          </a:xfrm>
        </p:spPr>
        <p:txBody>
          <a:bodyPr vert="horz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martArt Placeholder 13">
            <a:extLst>
              <a:ext uri="{FF2B5EF4-FFF2-40B4-BE49-F238E27FC236}">
                <a16:creationId xmlns:a16="http://schemas.microsoft.com/office/drawing/2014/main" id="{49F394CB-D44E-05F9-DC08-4647530A14BE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AF8920BD-6719-DAF4-4B8A-714342782BCB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36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1B39F2DC-ABD4-AB49-4B29-3D59AA89C4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7284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39F2DC-ABD4-AB49-4B29-3D59AA89C4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B750CB3A-1472-9EBC-EEEF-E0E927E7BF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762F-1922-4AC6-A330-E553077E969A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113" y="0"/>
            <a:ext cx="303688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119AB-28F4-6336-28B6-59438D27F15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3302078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468690-9C07-32F0-8029-E127A361B770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118634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452E42-0F44-3CC2-78EC-9EE78A1B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4" y="382588"/>
            <a:ext cx="8181910" cy="638175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martArt Placeholder 13">
            <a:extLst>
              <a:ext uri="{FF2B5EF4-FFF2-40B4-BE49-F238E27FC236}">
                <a16:creationId xmlns:a16="http://schemas.microsoft.com/office/drawing/2014/main" id="{CF452C82-E3A0-D6AB-B0CB-61F9237B6193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90A9999A-08F8-4E6E-6BC6-EDD880355EAE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199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20D0-87D3-43C7-AB56-BC9A457BC713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7AA8680C-DF0E-A59A-1D40-85E5B348B8F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85524" y="1411287"/>
            <a:ext cx="8160263" cy="4638675"/>
          </a:xfrm>
        </p:spPr>
        <p:txBody>
          <a:bodyPr/>
          <a:lstStyle/>
          <a:p>
            <a:r>
              <a:rPr lang="en-GB" dirty="0"/>
              <a:t>Click icon to add media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85579B-86BF-EE24-023A-9F648CFE0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4632" y="1411287"/>
            <a:ext cx="2805238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23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F299-8B58-4FD6-A01A-49598D9E3F2C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7BC80A-0B74-DD25-90D5-7D9F715896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549" y="20161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F5E5E41-09E4-029C-0E75-C9B547EC8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549" y="24193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1A34F1E0-A87C-7178-6538-22253973A9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523" y="20161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74E37A4-57E6-2CDF-2A5F-3C554861B7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5523" y="1411287"/>
            <a:ext cx="2548800" cy="1961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GB" dirty="0"/>
              <a:t>Team name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16B2E5-B73A-D121-0F3D-AD18A29831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8549" y="30219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EB861F1-1DCD-AC14-72C5-74E3CBEDCC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8549" y="34251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2AD0FA3F-F163-4A05-299B-BC661CE2D5A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85523" y="30219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5857066-46A9-72C9-EBC1-46A671B000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08549" y="40354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18DCA9A-F508-544F-26AE-564194DADC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08549" y="44386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0057E680-F84B-F640-97B3-1574895E590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523" y="40354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A0A840B-4CD0-8E51-0DB8-CAA8C5CE56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08549" y="50412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907FD0F3-2EFB-1048-729B-F8D9C5387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08549" y="54444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8F182A88-FA5D-6BF5-64A4-F27206333D0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85523" y="50412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E55779C-A246-7AA1-1246-32F3BAC3E9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9994" y="20161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AE906D56-BF94-FEC3-DB85-DEC802C0ED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9994" y="24193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CF08BE99-68E9-C172-4584-192EAC7EBA2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377372" y="20161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61B59087-059A-8552-985C-C458B49492E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77372" y="1411287"/>
            <a:ext cx="2548800" cy="1961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GB" dirty="0"/>
              <a:t>Team name</a:t>
            </a:r>
            <a:endParaRPr 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80CEAFC-3F56-53A9-7CA1-6FF2EFEA9F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99994" y="30219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1F927087-C230-38DF-C1BC-D979647576E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99994" y="34251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E5B079F2-242E-7156-DFAD-AED073123B5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77372" y="30219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BAD8BB7A-C875-E730-22F2-58BF881807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99994" y="40354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28864EC-7BF7-9E3F-14AA-1569F68FDBF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9994" y="44386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01784631-4FDE-2C65-08D2-90389B52BB2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377372" y="40354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0154653D-5642-2E90-794A-C1E075F2C19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99994" y="50412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7B745924-C16B-48BF-AE37-F5CD447BF3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99994" y="54444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4E35CBCD-AFBE-52EA-7BC2-89F29ED83F8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377372" y="50412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C6A4FD7C-43FE-CC16-4728-179DD98E56D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92514" y="20161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CC5923F-9079-4223-BD7D-2ECA17762C8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92514" y="24193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D730576F-217C-362A-C36F-674299D51B9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269221" y="20161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683AAA8B-B0B9-8676-2816-59B9081C344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69221" y="1411287"/>
            <a:ext cx="2548800" cy="1961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GB" dirty="0"/>
              <a:t>Team name</a:t>
            </a:r>
            <a:endParaRPr lang="en-US" dirty="0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66FDE5EC-EECA-8ACE-6501-3066CB7FE8A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92514" y="30219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73D20F87-E90C-42D0-0ED6-6300216BB30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92514" y="34251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50" name="Picture Placeholder 12">
            <a:extLst>
              <a:ext uri="{FF2B5EF4-FFF2-40B4-BE49-F238E27FC236}">
                <a16:creationId xmlns:a16="http://schemas.microsoft.com/office/drawing/2014/main" id="{03693376-1C6C-F15B-897B-29DF694405E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269221" y="30219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77461B86-A1F2-292C-BC4A-3A720C40EC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92514" y="40354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2236890-E7EA-252D-D7B2-D649918B3A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292514" y="44386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53" name="Picture Placeholder 12">
            <a:extLst>
              <a:ext uri="{FF2B5EF4-FFF2-40B4-BE49-F238E27FC236}">
                <a16:creationId xmlns:a16="http://schemas.microsoft.com/office/drawing/2014/main" id="{9D7279F8-145F-2BC9-392D-C195932B23E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69221" y="40354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8CC5E8C-843D-F801-E86E-74E733EC4AC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92514" y="50412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1F5E5E23-4BD8-2BF8-132F-46B1EEF1CE4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92514" y="54444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5CD9EB6F-BA12-B7A4-0F8D-EF9271F7223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269221" y="50412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23566F37-EF18-0360-14F6-C03B1215951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76432" y="20161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58D642CD-278F-34F9-CF75-99A7339353C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176432" y="24193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59" name="Picture Placeholder 12">
            <a:extLst>
              <a:ext uri="{FF2B5EF4-FFF2-40B4-BE49-F238E27FC236}">
                <a16:creationId xmlns:a16="http://schemas.microsoft.com/office/drawing/2014/main" id="{4F6E90F8-DB8A-5E9D-7163-AC30457FEAC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9161070" y="20161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7435555B-D553-70C9-B67C-5A661E9585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61070" y="1411287"/>
            <a:ext cx="2548800" cy="1961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GB" dirty="0"/>
              <a:t>Team name</a:t>
            </a:r>
            <a:endParaRPr lang="en-US" dirty="0"/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5DB8DE5C-79AE-8E49-DC40-B4E1DDB68BA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0176432" y="30219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289E0F5F-936F-FA54-01D7-5CD0040D07C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176432" y="34251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63" name="Picture Placeholder 12">
            <a:extLst>
              <a:ext uri="{FF2B5EF4-FFF2-40B4-BE49-F238E27FC236}">
                <a16:creationId xmlns:a16="http://schemas.microsoft.com/office/drawing/2014/main" id="{11FBE638-0595-F8E5-AFBB-43DC12983672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161070" y="30219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A3352A0C-1A08-FCFC-FF9C-CCA8F22308A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176432" y="40354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6E261588-76E1-16B7-8374-3F9A28832EF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76432" y="44386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66" name="Picture Placeholder 12">
            <a:extLst>
              <a:ext uri="{FF2B5EF4-FFF2-40B4-BE49-F238E27FC236}">
                <a16:creationId xmlns:a16="http://schemas.microsoft.com/office/drawing/2014/main" id="{CAE85F7E-2BA3-3513-9E8B-8B03FE7AAC4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9161070" y="40354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7280094F-B199-060D-4D4B-CA4F1BFCF5F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176432" y="50412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53E3C85-558C-05C1-155E-0E52AA94351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176432" y="54444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69" name="Picture Placeholder 12">
            <a:extLst>
              <a:ext uri="{FF2B5EF4-FFF2-40B4-BE49-F238E27FC236}">
                <a16:creationId xmlns:a16="http://schemas.microsoft.com/office/drawing/2014/main" id="{E5B87C2C-7F36-6D34-D014-54305471A5A7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9161070" y="50412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70" name="SmartArt Placeholder 7">
            <a:extLst>
              <a:ext uri="{FF2B5EF4-FFF2-40B4-BE49-F238E27FC236}">
                <a16:creationId xmlns:a16="http://schemas.microsoft.com/office/drawing/2014/main" id="{162A8BA6-6F67-C4EB-3430-78F1A0EC0F06}"/>
              </a:ext>
            </a:extLst>
          </p:cNvPr>
          <p:cNvSpPr>
            <a:spLocks noGrp="1"/>
          </p:cNvSpPr>
          <p:nvPr>
            <p:ph type="dgm" sz="quarter" idx="74" hasCustomPrompt="1"/>
          </p:nvPr>
        </p:nvSpPr>
        <p:spPr>
          <a:xfrm>
            <a:off x="485523" y="1696224"/>
            <a:ext cx="2548800" cy="1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1" name="SmartArt Placeholder 7">
            <a:extLst>
              <a:ext uri="{FF2B5EF4-FFF2-40B4-BE49-F238E27FC236}">
                <a16:creationId xmlns:a16="http://schemas.microsoft.com/office/drawing/2014/main" id="{EC5DF0FE-64D1-AB19-CAF1-A390D6492B0D}"/>
              </a:ext>
            </a:extLst>
          </p:cNvPr>
          <p:cNvSpPr>
            <a:spLocks noGrp="1"/>
          </p:cNvSpPr>
          <p:nvPr>
            <p:ph type="dgm" sz="quarter" idx="75" hasCustomPrompt="1"/>
          </p:nvPr>
        </p:nvSpPr>
        <p:spPr>
          <a:xfrm>
            <a:off x="3377372" y="1696224"/>
            <a:ext cx="2548800" cy="1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SmartArt Placeholder 7">
            <a:extLst>
              <a:ext uri="{FF2B5EF4-FFF2-40B4-BE49-F238E27FC236}">
                <a16:creationId xmlns:a16="http://schemas.microsoft.com/office/drawing/2014/main" id="{60800279-F9E3-EDED-BB35-F73EEF52F830}"/>
              </a:ext>
            </a:extLst>
          </p:cNvPr>
          <p:cNvSpPr>
            <a:spLocks noGrp="1"/>
          </p:cNvSpPr>
          <p:nvPr>
            <p:ph type="dgm" sz="quarter" idx="76" hasCustomPrompt="1"/>
          </p:nvPr>
        </p:nvSpPr>
        <p:spPr>
          <a:xfrm>
            <a:off x="6269221" y="1696224"/>
            <a:ext cx="2548800" cy="1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3" name="SmartArt Placeholder 7">
            <a:extLst>
              <a:ext uri="{FF2B5EF4-FFF2-40B4-BE49-F238E27FC236}">
                <a16:creationId xmlns:a16="http://schemas.microsoft.com/office/drawing/2014/main" id="{1BF95AC1-33EC-C487-C489-B7A97BBB2925}"/>
              </a:ext>
            </a:extLst>
          </p:cNvPr>
          <p:cNvSpPr>
            <a:spLocks noGrp="1"/>
          </p:cNvSpPr>
          <p:nvPr>
            <p:ph type="dgm" sz="quarter" idx="77" hasCustomPrompt="1"/>
          </p:nvPr>
        </p:nvSpPr>
        <p:spPr>
          <a:xfrm>
            <a:off x="9161070" y="1696224"/>
            <a:ext cx="2548800" cy="1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437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17B-4323-4856-98C1-8DDEB72BE131}" type="datetime3">
              <a:rPr lang="en-US" smtClean="0"/>
              <a:t>14 April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0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59E6B32B-97B0-232C-334D-C74EF2DA6B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6530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E6B32B-97B0-232C-334D-C74EF2DA6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0F1CE91A-9926-6D4A-70BB-583A9F661F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4EF81A0-CB40-42B3-5E1A-AA5D72BFB4DD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vert="horz"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1D2CA-2DB1-76BC-DAFE-210631AEC288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solidFill>
              <a:schemeClr val="tx2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98833-5BF3-BB5E-C3B2-7B705558D0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DC9F8E-6F8C-AF4A-9D84-4AD1502BB512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C135C3-9109-7FAF-7A1E-C1697A8F558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CB01A6-453C-E086-340E-1FA1E3E1B1A3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Picture 15" descr="A group of colorful cubes&#10;&#10;AI-generated content may be incorrect.">
            <a:extLst>
              <a:ext uri="{FF2B5EF4-FFF2-40B4-BE49-F238E27FC236}">
                <a16:creationId xmlns:a16="http://schemas.microsoft.com/office/drawing/2014/main" id="{192D5E14-E32C-4265-27D6-87DE8DCA9D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35" y="-615355"/>
            <a:ext cx="10312876" cy="66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6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rame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59E6B32B-97B0-232C-334D-C74EF2DA6B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6530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E6B32B-97B0-232C-334D-C74EF2DA6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0F1CE91A-9926-6D4A-70BB-583A9F661F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4EF81A0-CB40-42B3-5E1A-AA5D72BFB4DD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vert="horz"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1D2CA-2DB1-76BC-DAFE-210631AEC288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solidFill>
              <a:schemeClr val="tx2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98833-5BF3-BB5E-C3B2-7B705558D0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DC9F8E-6F8C-AF4A-9D84-4AD1502BB512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C135C3-9109-7FAF-7A1E-C1697A8F558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CB01A6-453C-E086-340E-1FA1E3E1B1A3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754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Wr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25502E83-AC3E-8695-9993-BB57E2EE54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387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502E83-AC3E-8695-9993-BB57E2EE5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1AEBC070-B1A1-CFB6-9568-EB78510AB7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6FA399-654A-7130-1FF0-0F0197A98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38649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127251"/>
            <a:ext cx="4906009" cy="1654043"/>
          </a:xfrm>
        </p:spPr>
        <p:txBody>
          <a:bodyPr vert="horz"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44759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01B256-70C6-9663-9CC6-1F22ADBAE7C3}"/>
              </a:ext>
            </a:extLst>
          </p:cNvPr>
          <p:cNvGrpSpPr/>
          <p:nvPr userDrawn="1"/>
        </p:nvGrpSpPr>
        <p:grpSpPr>
          <a:xfrm>
            <a:off x="485774" y="719508"/>
            <a:ext cx="5706110" cy="4360545"/>
            <a:chOff x="485774" y="719508"/>
            <a:chExt cx="5706110" cy="4360545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49784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7195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solidFill>
              <a:schemeClr val="tx2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B2775D-C14D-1FFE-E3E9-4E62DDA32301}"/>
              </a:ext>
            </a:extLst>
          </p:cNvPr>
          <p:cNvSpPr txBox="1"/>
          <p:nvPr userDrawn="1"/>
        </p:nvSpPr>
        <p:spPr>
          <a:xfrm>
            <a:off x="461984" y="5552404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FAE2F50B-78AF-04F3-4BFF-980630AF7A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5966393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473ED8-C1F4-379D-AE01-5E7A3D5F3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6401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812BC08D-D0F7-900D-1481-4C172F6BE5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61846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5B130A-4E65-32BD-4CB8-C7E2B623FD74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56264"/>
            <a:ext cx="8122101" cy="0"/>
          </a:xfrm>
          <a:prstGeom prst="line">
            <a:avLst/>
          </a:prstGeom>
          <a:ln w="9525" cap="flat" cmpd="sng" algn="ctr">
            <a:solidFill>
              <a:srgbClr val="C4C4C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6E3CB0E-CBF5-F5C6-CBEB-87739E77EC6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86F64B-08DB-E5D4-B2AA-6649ABAD8123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B14B79-79B7-68CD-1151-6FCC77898E68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CAAE5A-2AFE-71BF-47E0-9339A3B83489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645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94109114-9555-D827-BB4E-6674D5B647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0200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109114-9555-D827-BB4E-6674D5B647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3BEE0608-A8CA-F714-9392-4D0ED0010C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D7BB4A-5FCC-BE0E-4598-A4CBBA847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E89320-B084-3AA1-F041-ECD9699F7EF4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vert="horz"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002E9-E0C8-43F6-867E-B59C9AE9217B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FE600"/>
                </a:gs>
                <a:gs pos="66000">
                  <a:srgbClr val="00C864"/>
                </a:gs>
                <a:gs pos="100000">
                  <a:srgbClr val="4696FF"/>
                </a:gs>
              </a:gsLst>
              <a:lin ang="1860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6D404D-3B24-C700-DA68-CAC99436C4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AC5912-E51B-95BC-8C66-553238217429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55CF-CF31-502D-7730-391827138A2F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7F457C-720D-E922-F11E-103B461D0764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838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A822BDAF-6347-30B8-E57F-CCE412C87B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996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22BDAF-6347-30B8-E57F-CCE412C87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53DE1BA3-F5DD-644E-98EE-333AA2D0D3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FCAD8-0916-AF46-1471-030E4128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vert="horz"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89752D-8E95-B790-7077-E6201AB412C3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FD7948-9E7C-1CE1-F28B-D2D349BB86F0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C5FD45"/>
                </a:gs>
                <a:gs pos="100000">
                  <a:srgbClr val="80FBFD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27FA85-BD8B-B10F-506C-988BB7ED6E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25F022C-3DD7-CE54-3F41-B2A9FD83FDF1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B4BDBD-6FF3-6330-ADF8-EDC185F44AE9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2E5D71A-BC9C-E69D-9D59-9AA8924027F8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20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0992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9851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09FA-FD18-4B0E-A627-818CB7D44EF8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1886001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/>
              <a:t>Chapter 00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5D9BED5-140F-F03D-CA60-9453F1A86D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7D0729-64C3-47D5-8191-1A5E13E79DD2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931943E-2952-F25A-ECCA-F329235A7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BCB7712-53BF-0892-3D4B-354DE5C52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CBC4E2-6D56-5589-38B7-123BB8BE748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992E6-EAE7-83CF-5B22-7C7DCDB38DC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DA26C30-C61D-FE6C-E1DC-6A89E2511A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9AE1E0B-DC05-6DB6-F457-D229556B4C4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  <p:pic>
        <p:nvPicPr>
          <p:cNvPr id="5" name="Picture 4" descr="A group of colorful cubes&#10;&#10;AI-generated content may be incorrect.">
            <a:extLst>
              <a:ext uri="{FF2B5EF4-FFF2-40B4-BE49-F238E27FC236}">
                <a16:creationId xmlns:a16="http://schemas.microsoft.com/office/drawing/2014/main" id="{6D14558E-4C68-C437-7685-6ABFA38D9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965009"/>
            <a:ext cx="9144019" cy="58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2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05361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2169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kumimoji="0" lang="en-US" sz="16600" b="1" i="0" u="none" strike="noStrike" kern="1200" cap="none" spc="0" normalizeH="0" baseline="0" dirty="0">
                <a:ln>
                  <a:noFill/>
                </a:ln>
                <a:solidFill>
                  <a:srgbClr val="747480">
                    <a:alpha val="50000"/>
                  </a:srgbClr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00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5D9BED5-140F-F03D-CA60-9453F1A86D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4AD132-ED4C-4F2D-A40A-BF96E17D1743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931943E-2952-F25A-ECCA-F329235A7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BCB7712-53BF-0892-3D4B-354DE5C52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2D79ED6-4894-2B8B-D862-974AC88E705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F6B658B-99C5-075E-8FBB-F68A5010C4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5FE3CF-44B0-DC6A-D098-1142A9EF999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B46547D-1401-03DA-C2CC-733F034C790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  <p:pic>
        <p:nvPicPr>
          <p:cNvPr id="3" name="Picture 2" descr="A group of colorful cubes&#10;&#10;AI-generated content may be incorrect.">
            <a:extLst>
              <a:ext uri="{FF2B5EF4-FFF2-40B4-BE49-F238E27FC236}">
                <a16:creationId xmlns:a16="http://schemas.microsoft.com/office/drawing/2014/main" id="{977BFBC9-3018-FA93-2DE7-E53FE5495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-399802"/>
            <a:ext cx="9144019" cy="58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FFC6-DEA1-5FCD-0ABD-350186ADB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523" y="369888"/>
            <a:ext cx="3314701" cy="470898"/>
          </a:xfrm>
        </p:spPr>
        <p:txBody>
          <a:bodyPr/>
          <a:lstStyle/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8AEA00-448F-1217-B10E-ABF6D40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1411287"/>
            <a:ext cx="5099050" cy="46386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Introduction text goes here and delete the bullet if not required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B67F104-BCCD-4057-9F3C-70C29E057A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C7752E-6DD5-4E64-89F7-F695A00D1E7D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880D4C2-A728-3810-8EAF-6AC78A949B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CB206C2-DFD0-9033-25AE-68BCB50C19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A244641-8AF5-E5A2-18FB-105E0DDC42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9647" y="1411287"/>
            <a:ext cx="5610225" cy="463867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1800"/>
            </a:lvl1pPr>
            <a:lvl2pPr marL="914400" indent="-457200">
              <a:defRPr sz="1600"/>
            </a:lvl2pPr>
            <a:lvl3pPr marL="914400" indent="-457200">
              <a:defRPr sz="1600"/>
            </a:lvl3pPr>
            <a:lvl4pPr marL="914400" indent="-457200">
              <a:defRPr sz="1400"/>
            </a:lvl4pPr>
            <a:lvl5pPr marL="914400" indent="-457200">
              <a:defRPr sz="1400"/>
            </a:lvl5pPr>
          </a:lstStyle>
          <a:p>
            <a:pPr lvl="0"/>
            <a:r>
              <a:rPr lang="en-IN" dirty="0"/>
              <a:t>Section header goes here and to insert page numbers use the tab button on the keyboard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A947DDB-75DB-76B2-ADC5-D93B38D4183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7A9F83-CB8D-4479-6968-8B47D931EEB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B1C04DF-19FD-1D5D-56C9-211BF50EB2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97F736-140F-E853-3848-EA573A1B3C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298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20FD9-346B-5423-9ECF-F0D4E362C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4" y="1411287"/>
            <a:ext cx="11218863" cy="463867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8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2006E5E-EB55-C43F-A9B4-8DABEB5C23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9323D1-9A80-4F57-A33C-00CD02E56F39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45F7D0D-6905-1D3D-D30A-EBA5E1125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363F73-563F-BF23-4175-916ADF6ADD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5920F1D-0D06-535C-A00E-C9CA8D25274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8A16D72-94EE-8CC0-084C-EB87F8781A1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0BB2990-3047-821E-17D7-0DDDFF6CB30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AEE2A3-1722-B883-C7FC-01A81806B2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501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20FD9-346B-5423-9ECF-F0D4E362C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4" y="1411287"/>
            <a:ext cx="11218863" cy="463867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8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81B29507-2BB1-EC71-EE9B-8A9EE3F01E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2310A2-1DB4-4690-A6E4-0348D6C95970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046374F-F6C3-5157-DBE0-F11F0D83F9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71B9A51-27B6-2F80-3AE9-7FB1599561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2C0D9E54-A379-A966-154D-4362D29B3307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9CE3A53-E53C-AAAA-CD1C-C8F1C56FA3B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3FDBF06-36FA-A0E2-B3E6-78DF2439777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4168FE-6E03-EFEE-BF63-87C62DF46A2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23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DDAA6B3-7D25-A7CD-555F-071A74C2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3783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DAA6B3-7D25-A7CD-555F-071A74C2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5A3B8219-1192-82ED-3A28-C22B35D7AE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6086DA-FAB4-D672-5D3E-0B069D2B2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A46848-8969-3428-7E66-3827EB17D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59" y="4980757"/>
            <a:ext cx="3445104" cy="1938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8B5CC24-699C-7858-0807-40619F0D53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961" y="5184857"/>
            <a:ext cx="3445104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FFEAF1E-587A-2BBD-24CD-BAC3592390EE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80AE4CF2-41F8-4416-9ECE-68501092381A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C22E0FE-1715-0380-EFE7-5D520713B07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820BCA4-5D74-8EE6-4914-C7C86F87E3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82A0447-0820-5F05-7D32-3BE15F194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2884" y="358916"/>
            <a:ext cx="2023892" cy="1419083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9200" b="0" i="0">
                <a:solidFill>
                  <a:schemeClr val="tx2"/>
                </a:solidFill>
                <a:latin typeface="Georgia Pro" panose="02040502050405020303" pitchFamily="18" charset="0"/>
              </a:defRPr>
            </a:lvl1pPr>
          </a:lstStyle>
          <a:p>
            <a:pPr lvl="0"/>
            <a:r>
              <a:rPr lang="en-GB" dirty="0"/>
              <a:t>“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8A771E8A-8B2A-ED69-3AEC-E5AEDB16F0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4959" y="1958113"/>
            <a:ext cx="7524979" cy="2721927"/>
          </a:xfrm>
        </p:spPr>
        <p:txBody>
          <a:bodyPr/>
          <a:lstStyle>
            <a:lvl1pPr marL="0" indent="0">
              <a:buNone/>
              <a:defRPr sz="4800" b="0" i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GB" dirty="0"/>
              <a:t>Quote goes here.</a:t>
            </a:r>
          </a:p>
        </p:txBody>
      </p:sp>
      <p:sp>
        <p:nvSpPr>
          <p:cNvPr id="15" name="SmartArt Placeholder 13">
            <a:extLst>
              <a:ext uri="{FF2B5EF4-FFF2-40B4-BE49-F238E27FC236}">
                <a16:creationId xmlns:a16="http://schemas.microsoft.com/office/drawing/2014/main" id="{C17B20F9-AA7C-A405-6236-9619CB287E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gm" sz="quarter" idx="34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273647F7-B9AC-34AD-37A2-51B8AB0D58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8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931335A6-EC72-48DE-3F15-92083C93F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3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E0538FE5-CAC1-8D10-F71D-F8C795BBD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4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485521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auto">
          <a:xfrm>
            <a:off x="4312686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auto">
          <a:xfrm>
            <a:off x="8139850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71EF-A6FE-49B4-A369-976B1595DA2D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 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8" name="Highlight line 1">
            <a:extLst>
              <a:ext uri="{FF2B5EF4-FFF2-40B4-BE49-F238E27FC236}">
                <a16:creationId xmlns:a16="http://schemas.microsoft.com/office/drawing/2014/main" id="{E1FBA9F5-4E1E-7157-650F-920396E6BD16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485775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Highlight line 2">
            <a:extLst>
              <a:ext uri="{FF2B5EF4-FFF2-40B4-BE49-F238E27FC236}">
                <a16:creationId xmlns:a16="http://schemas.microsoft.com/office/drawing/2014/main" id="{F0D5216F-CE4B-8B47-FCA1-EA9B01BBAD6B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4312686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Highlight line 3">
            <a:extLst>
              <a:ext uri="{FF2B5EF4-FFF2-40B4-BE49-F238E27FC236}">
                <a16:creationId xmlns:a16="http://schemas.microsoft.com/office/drawing/2014/main" id="{945CF969-2B44-5C5F-B1A2-132B74FE4B46}"/>
              </a:ext>
            </a:extLst>
          </p:cNvPr>
          <p:cNvSpPr>
            <a:spLocks noGrp="1"/>
          </p:cNvSpPr>
          <p:nvPr>
            <p:ph type="dgm" sz="quarter" idx="17" hasCustomPrompt="1"/>
          </p:nvPr>
        </p:nvSpPr>
        <p:spPr>
          <a:xfrm>
            <a:off x="8139851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60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5B4F2E0-9D16-EA30-2442-CB30998B01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9348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B4F2E0-9D16-EA30-2442-CB30998B0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CB912C33-28AA-D438-0395-51650CCEFE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5A1-137A-4E09-8168-86FD3E6A7973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2016125"/>
            <a:ext cx="5610479" cy="4033837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9868" y="0"/>
            <a:ext cx="584213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97C4A53-D484-0A91-32DE-DC7DFBC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9"/>
            <a:ext cx="5610479" cy="1057473"/>
          </a:xfrm>
        </p:spPr>
        <p:txBody>
          <a:bodyPr vert="horz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F2CC33D2-B8A3-7F9B-23C1-E7D77B5CBDBE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994D7891-125A-9B0F-C008-AB28FC5AC8AA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42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B4B1-A3BE-434C-9AD2-D126D4431DC9}" type="datetime3">
              <a:rPr lang="en-US" smtClean="0"/>
              <a:t>14 April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20FD9-346B-5423-9ECF-F0D4E362C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523" y="2523291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252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0886606-7F7C-229B-523F-A51D629D8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2096" y="2531683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DFDFED0-9426-6F78-EE09-B416D35596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670" y="2531683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D1CEB-1876-8DB7-6913-D6F96D953A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23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44ED76-364E-1538-DFB0-B25FC3D75E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2096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FE1354-17C3-F8BE-C22A-B4DC2FEEE4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8670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9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67BB-7D23-4326-996F-F2FD21A2BC07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7AA8680C-DF0E-A59A-1D40-85E5B348B8F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85524" y="1411287"/>
            <a:ext cx="8160263" cy="4638675"/>
          </a:xfrm>
        </p:spPr>
        <p:txBody>
          <a:bodyPr/>
          <a:lstStyle/>
          <a:p>
            <a:r>
              <a:rPr lang="en-GB" dirty="0"/>
              <a:t>Click icon to add media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85579B-86BF-EE24-023A-9F648CFE0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4632" y="1411287"/>
            <a:ext cx="2805238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0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B39-732E-4B6F-94A9-5B5F5CB31F6E}" type="datetime3">
              <a:rPr lang="en-US" smtClean="0"/>
              <a:t>14 April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478FB2-6DCF-6364-722B-2742BAEAC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136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CFAFC67-67EB-77A0-37B8-8F94E36FCE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136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A9C6B41-3A95-E48C-A2FB-F44DF9BAA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8958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78FBE03-C652-44D2-25D5-890DFD9C79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8958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E834814-156C-DD69-C4E8-B06A336B25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781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415004B-E405-3D2D-0ECF-803558DDB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2781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9516F05-42DF-88FC-DB3A-ABF3A24B7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66603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7ADA0828-0BAF-D28A-DFD9-EC75EA33A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6603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C8B47107-CA48-6A17-263C-DE3A8EBB5E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6802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7F2B691F-0BA0-78CD-0B0D-09ADBB99BE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0625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16865DFF-E6B4-6453-02D9-4C145A3BB15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74448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5ABD9B1F-4FA5-2EC8-8720-83890818B2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68270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8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320E-BB6B-411F-A226-9D8BB518E6BF}" type="datetime3">
              <a:rPr lang="en-US" smtClean="0"/>
              <a:t>14 April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077AB03-02C4-1EFE-A0E8-A81AA0BC2A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80065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25" imgH="425" progId="TCLayout.ActiveDocument.1">
                  <p:embed/>
                </p:oleObj>
              </mc:Choice>
              <mc:Fallback>
                <p:oleObj name="think-cell Slide" r:id="rId15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77AB03-02C4-1EFE-A0E8-A81AA0BC2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9D44ACA0-9717-69BA-CA70-7DAD384862E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85523" y="1411287"/>
            <a:ext cx="11224347" cy="4638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First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1"/>
            <a:r>
              <a:rPr lang="en-US" dirty="0"/>
              <a:t>Second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2"/>
            <a:r>
              <a:rPr lang="en-US" dirty="0"/>
              <a:t>Third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18pt</a:t>
            </a:r>
            <a:endParaRPr lang="en-US" dirty="0"/>
          </a:p>
          <a:p>
            <a:pPr lvl="3"/>
            <a:r>
              <a:rPr lang="en-US" dirty="0"/>
              <a:t>Fourth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4"/>
            <a:r>
              <a:rPr lang="en-US" dirty="0"/>
              <a:t>Fifth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5"/>
            <a:r>
              <a:rPr lang="en-US" dirty="0"/>
              <a:t>Sixth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6"/>
            <a:r>
              <a:rPr lang="en-US" dirty="0"/>
              <a:t>Seventh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7"/>
            <a:r>
              <a:rPr lang="en-US" dirty="0"/>
              <a:t>Eighth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12pt</a:t>
            </a:r>
            <a:endParaRPr lang="en-US" dirty="0"/>
          </a:p>
          <a:p>
            <a:pPr lvl="8"/>
            <a:r>
              <a:rPr lang="en-US" dirty="0"/>
              <a:t>Nineth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24pt</a:t>
            </a:r>
            <a:r>
              <a:rPr lang="en-US" dirty="0"/>
              <a:t> for key pull out text</a:t>
            </a:r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Date Placeholder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99B1A4-71C4-492A-AFBB-922377BBE6ED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531" y="6437115"/>
            <a:ext cx="3825470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Insert footer text here</a:t>
            </a:r>
          </a:p>
        </p:txBody>
      </p:sp>
      <p:grpSp>
        <p:nvGrpSpPr>
          <p:cNvPr id="6" name="Logo">
            <a:extLst>
              <a:ext uri="{FF2B5EF4-FFF2-40B4-BE49-F238E27FC236}">
                <a16:creationId xmlns:a16="http://schemas.microsoft.com/office/drawing/2014/main" id="{84D8E7BF-2CB9-F661-3559-99D90AE0A4E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A6DF4-2FEA-00BD-9BF9-6CDE40EF38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D8B0B-D61C-3D77-A3C6-C71B65E664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939EE2-541D-2E43-8858-BD44D3A014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24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1" r:id="rId11"/>
    <p:sldLayoutId id="2147484130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200"/>
        </a:spcBef>
        <a:spcAft>
          <a:spcPts val="1200"/>
        </a:spcAft>
        <a:buClr>
          <a:schemeClr val="tx2"/>
        </a:buClr>
        <a:buFont typeface="Wingdings" pitchFamily="2" charset="2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302" userDrawn="1">
          <p15:clr>
            <a:srgbClr val="F26B43"/>
          </p15:clr>
        </p15:guide>
        <p15:guide id="52" orient="horz" pos="527" userDrawn="1">
          <p15:clr>
            <a:srgbClr val="F26B43"/>
          </p15:clr>
        </p15:guide>
        <p15:guide id="53" pos="7378" userDrawn="1">
          <p15:clr>
            <a:srgbClr val="F26B43"/>
          </p15:clr>
        </p15:guide>
        <p15:guide id="54" orient="horz" pos="3838" userDrawn="1">
          <p15:clr>
            <a:srgbClr val="F26B43"/>
          </p15:clr>
        </p15:guide>
        <p15:guide id="55" orient="horz" pos="890" userDrawn="1">
          <p15:clr>
            <a:srgbClr val="F26B43"/>
          </p15:clr>
        </p15:guide>
        <p15:guide id="56" orient="horz" pos="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D38B42-E445-E73A-71D7-F6DBCC1ECD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65444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25" imgH="425" progId="TCLayout.ActiveDocument.1">
                  <p:embed/>
                </p:oleObj>
              </mc:Choice>
              <mc:Fallback>
                <p:oleObj name="think-cell Slide" r:id="rId15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D38B42-E445-E73A-71D7-F6DBCC1EC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D8882147-2E01-E6DD-2C58-0BB424585ED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85523" y="1411287"/>
            <a:ext cx="11224347" cy="4638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First level text style </a:t>
            </a:r>
            <a:r>
              <a:rPr lang="en-US" dirty="0" err="1"/>
              <a:t>EYInterstate</a:t>
            </a:r>
            <a:r>
              <a:rPr lang="en-US" dirty="0"/>
              <a:t> Light 16pt</a:t>
            </a:r>
          </a:p>
          <a:p>
            <a:pPr lvl="1"/>
            <a:r>
              <a:rPr lang="en-US" dirty="0"/>
              <a:t>Second level text style </a:t>
            </a:r>
            <a:r>
              <a:rPr lang="en-US" dirty="0" err="1"/>
              <a:t>EYInterstate</a:t>
            </a:r>
            <a:r>
              <a:rPr lang="en-US" dirty="0"/>
              <a:t> Light 16pt</a:t>
            </a:r>
          </a:p>
          <a:p>
            <a:pPr lvl="2"/>
            <a:r>
              <a:rPr lang="en-US" dirty="0"/>
              <a:t>Third level text style </a:t>
            </a:r>
            <a:r>
              <a:rPr lang="en-US" dirty="0" err="1"/>
              <a:t>EYInterstate</a:t>
            </a:r>
            <a:r>
              <a:rPr lang="en-US" dirty="0"/>
              <a:t> Light 14pt</a:t>
            </a:r>
          </a:p>
          <a:p>
            <a:pPr lvl="3"/>
            <a:r>
              <a:rPr lang="en-US" dirty="0"/>
              <a:t>Fourth level text style </a:t>
            </a:r>
            <a:r>
              <a:rPr lang="en-US" dirty="0" err="1"/>
              <a:t>EYInterstate</a:t>
            </a:r>
            <a:r>
              <a:rPr lang="en-US" dirty="0"/>
              <a:t> Light 14pt</a:t>
            </a:r>
          </a:p>
          <a:p>
            <a:pPr lvl="4"/>
            <a:r>
              <a:rPr lang="en-US" dirty="0"/>
              <a:t>Fifth level text style </a:t>
            </a:r>
            <a:r>
              <a:rPr lang="en-US" dirty="0" err="1"/>
              <a:t>EYInterstate</a:t>
            </a:r>
            <a:r>
              <a:rPr lang="en-US" dirty="0"/>
              <a:t> Light 12pt</a:t>
            </a:r>
          </a:p>
          <a:p>
            <a:pPr lvl="5"/>
            <a:r>
              <a:rPr lang="en-US" dirty="0"/>
              <a:t>Sixth level text style </a:t>
            </a:r>
            <a:r>
              <a:rPr lang="en-US" dirty="0" err="1"/>
              <a:t>EYInterstate</a:t>
            </a:r>
            <a:r>
              <a:rPr lang="en-US" dirty="0"/>
              <a:t> Light 12pt</a:t>
            </a:r>
          </a:p>
          <a:p>
            <a:pPr lvl="6"/>
            <a:r>
              <a:rPr lang="en-US" dirty="0"/>
              <a:t>Seventh level text style </a:t>
            </a:r>
            <a:r>
              <a:rPr lang="en-US" dirty="0" err="1"/>
              <a:t>EYInterstate</a:t>
            </a:r>
            <a:r>
              <a:rPr lang="en-US" dirty="0"/>
              <a:t> Light 11pt</a:t>
            </a:r>
          </a:p>
          <a:p>
            <a:pPr lvl="7"/>
            <a:r>
              <a:rPr lang="en-US" dirty="0"/>
              <a:t>Eighth level text style </a:t>
            </a:r>
            <a:r>
              <a:rPr lang="en-US" dirty="0" err="1"/>
              <a:t>EYInterstate</a:t>
            </a:r>
            <a:r>
              <a:rPr lang="en-US" dirty="0"/>
              <a:t> Light 10pt</a:t>
            </a:r>
          </a:p>
          <a:p>
            <a:pPr lvl="8"/>
            <a:r>
              <a:rPr lang="en-US" dirty="0"/>
              <a:t>Nineth level text style </a:t>
            </a:r>
            <a:r>
              <a:rPr lang="en-US" dirty="0" err="1"/>
              <a:t>EYInterstate</a:t>
            </a:r>
            <a:r>
              <a:rPr lang="en-US" dirty="0"/>
              <a:t> Light 20pt for key pull out text</a:t>
            </a:r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Date Placeholder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62E24E-02B9-4F55-8269-685F98D36E16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531" y="6437115"/>
            <a:ext cx="3825470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Insert footer text here</a:t>
            </a:r>
          </a:p>
        </p:txBody>
      </p:sp>
      <p:grpSp>
        <p:nvGrpSpPr>
          <p:cNvPr id="6" name="Logo">
            <a:extLst>
              <a:ext uri="{FF2B5EF4-FFF2-40B4-BE49-F238E27FC236}">
                <a16:creationId xmlns:a16="http://schemas.microsoft.com/office/drawing/2014/main" id="{84D8E7BF-2CB9-F661-3559-99D90AE0A4E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A6DF4-2FEA-00BD-9BF9-6CDE40EF38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D8B0B-D61C-3D77-A3C6-C71B65E664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939EE2-541D-2E43-8858-BD44D3A014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2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95" r:id="rId4"/>
    <p:sldLayoutId id="2147484099" r:id="rId5"/>
    <p:sldLayoutId id="2147484089" r:id="rId6"/>
    <p:sldLayoutId id="2147484090" r:id="rId7"/>
    <p:sldLayoutId id="2147484096" r:id="rId8"/>
    <p:sldLayoutId id="2147484097" r:id="rId9"/>
    <p:sldLayoutId id="2147484092" r:id="rId10"/>
    <p:sldLayoutId id="2147484100" r:id="rId11"/>
    <p:sldLayoutId id="2147484094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000" kern="1200">
          <a:solidFill>
            <a:schemeClr val="bg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200"/>
        </a:spcBef>
        <a:spcAft>
          <a:spcPts val="1200"/>
        </a:spcAft>
        <a:buClr>
          <a:schemeClr val="tx2"/>
        </a:buClr>
        <a:buFont typeface="Wingdings" pitchFamily="2" charset="2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3" pos="302" userDrawn="1">
          <p15:clr>
            <a:srgbClr val="F26B43"/>
          </p15:clr>
        </p15:guide>
        <p15:guide id="45" pos="7378" userDrawn="1">
          <p15:clr>
            <a:srgbClr val="F26B43"/>
          </p15:clr>
        </p15:guide>
        <p15:guide id="58" orient="horz" pos="663" userDrawn="1">
          <p15:clr>
            <a:srgbClr val="F26B43"/>
          </p15:clr>
        </p15:guide>
        <p15:guide id="59" orient="horz" pos="255" userDrawn="1">
          <p15:clr>
            <a:srgbClr val="F26B43"/>
          </p15:clr>
        </p15:guide>
        <p15:guide id="60" orient="horz" pos="890" userDrawn="1">
          <p15:clr>
            <a:srgbClr val="F26B43"/>
          </p15:clr>
        </p15:guide>
        <p15:guide id="61" orient="horz" pos="3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822F0CA-23AE-DF29-4391-FA798A6374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692998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25" imgH="425" progId="TCLayout.ActiveDocument.1">
                  <p:embed/>
                </p:oleObj>
              </mc:Choice>
              <mc:Fallback>
                <p:oleObj name="think-cell Slide" r:id="rId16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2F0CA-23AE-DF29-4391-FA798A637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5AFAC284-E135-D27D-628C-896C39717D6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0" y="-1"/>
            <a:ext cx="12188824" cy="68482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523" y="1411287"/>
            <a:ext cx="11224347" cy="4638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First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1"/>
            <a:r>
              <a:rPr lang="en-US" dirty="0"/>
              <a:t>Second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2"/>
            <a:r>
              <a:rPr lang="en-US" dirty="0"/>
              <a:t>Third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18pt</a:t>
            </a:r>
            <a:endParaRPr lang="en-US" dirty="0"/>
          </a:p>
          <a:p>
            <a:pPr lvl="3"/>
            <a:r>
              <a:rPr lang="en-US" dirty="0"/>
              <a:t>Fourth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4"/>
            <a:r>
              <a:rPr lang="en-US" dirty="0"/>
              <a:t>Fifth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5"/>
            <a:r>
              <a:rPr lang="en-US" dirty="0"/>
              <a:t>Sixth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6"/>
            <a:r>
              <a:rPr lang="en-US" dirty="0"/>
              <a:t>Seventh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7"/>
            <a:r>
              <a:rPr lang="en-US" dirty="0"/>
              <a:t>Eighth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12pt</a:t>
            </a:r>
            <a:endParaRPr lang="en-US" dirty="0"/>
          </a:p>
          <a:p>
            <a:pPr lvl="8"/>
            <a:r>
              <a:rPr lang="en-US" dirty="0"/>
              <a:t>Nineth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12pt</a:t>
            </a: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4D8E7BF-2CB9-F661-3559-99D90AE0A4E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A6DF4-2FEA-00BD-9BF9-6CDE40EF389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D8B0B-D61C-3D77-A3C6-C71B65E664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939EE2-541D-2E43-8858-BD44D3A0144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ED74E7B3-73BA-6CBF-F361-5C4836CC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F72B6F9D-B29D-E927-36D7-47D67210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0216A6-D7C1-4438-A751-6C2C58F1FDA0}" type="datetime3">
              <a:rPr lang="en-US" smtClean="0"/>
              <a:t>14 April 2025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F3C10C79-9BC5-0699-5C8C-F8347F464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531" y="6437115"/>
            <a:ext cx="382547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99062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209" r:id="rId2"/>
    <p:sldLayoutId id="2147484154" r:id="rId3"/>
    <p:sldLayoutId id="2147484111" r:id="rId4"/>
    <p:sldLayoutId id="2147484114" r:id="rId5"/>
    <p:sldLayoutId id="2147484081" r:id="rId6"/>
    <p:sldLayoutId id="2147484155" r:id="rId7"/>
    <p:sldLayoutId id="2147484004" r:id="rId8"/>
    <p:sldLayoutId id="2147484041" r:id="rId9"/>
    <p:sldLayoutId id="2147484084" r:id="rId10"/>
    <p:sldLayoutId id="2147484028" r:id="rId11"/>
    <p:sldLayoutId id="2147484019" r:id="rId12"/>
    <p:sldLayoutId id="2147484208" r:id="rId1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226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9" pos="7378" userDrawn="1">
          <p15:clr>
            <a:srgbClr val="F26B43"/>
          </p15:clr>
        </p15:guide>
        <p15:guide id="35" pos="302" userDrawn="1">
          <p15:clr>
            <a:srgbClr val="F26B43"/>
          </p15:clr>
        </p15:guide>
        <p15:guide id="36" orient="horz" pos="210" userDrawn="1">
          <p15:clr>
            <a:srgbClr val="F26B43"/>
          </p15:clr>
        </p15:guide>
        <p15:guide id="37" orient="horz" pos="527" userDrawn="1">
          <p15:clr>
            <a:srgbClr val="F26B43"/>
          </p15:clr>
        </p15:guide>
        <p15:guide id="38" orient="horz" pos="890" userDrawn="1">
          <p15:clr>
            <a:srgbClr val="F26B43"/>
          </p15:clr>
        </p15:guide>
        <p15:guide id="39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9600D6B-5D31-F3DE-329B-A0F2957D8E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5040F85F-4844-403B-9BAC-ABDF07F111EC}" type="datetime2">
              <a:rPr lang="pl-PL" smtClean="0"/>
              <a:t>poniedziałek, 14 kwietnia 2025</a:t>
            </a:fld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AD3882-AB81-8E6D-90B7-88D183D6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Process Mining w handlu detalicznym: Optymalizacja zarządzania zamówieniami</a:t>
            </a:r>
            <a:endParaRPr lang="pl-PL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4F037-EFD0-8887-F247-CE3D3EDDE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492443"/>
          </a:xfrm>
        </p:spPr>
        <p:txBody>
          <a:bodyPr/>
          <a:lstStyle/>
          <a:p>
            <a:r>
              <a:rPr lang="en-US" dirty="0"/>
              <a:t>Wojciech </a:t>
            </a:r>
            <a:r>
              <a:rPr lang="en-US" dirty="0" err="1"/>
              <a:t>Zaj</a:t>
            </a:r>
            <a:r>
              <a:rPr lang="pl-PL" dirty="0"/>
              <a:t>ączkowski | Partner EY | </a:t>
            </a:r>
            <a:br>
              <a:rPr lang="pl-PL" dirty="0"/>
            </a:br>
            <a:r>
              <a:rPr lang="pl-PL" dirty="0"/>
              <a:t>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480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7956-8A6E-431A-EFD8-F1D777A7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Identyfikacja głównych powodów „Rework”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28E26-5DB9-64F8-2550-466CD558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EB5A1A51-F5A8-BD3F-522B-9A9DD954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9" y="990000"/>
            <a:ext cx="11716990" cy="5868000"/>
          </a:xfrm>
          <a:prstGeom prst="rect">
            <a:avLst/>
          </a:prstGeom>
        </p:spPr>
      </p:pic>
      <p:pic>
        <p:nvPicPr>
          <p:cNvPr id="6" name="Picture 5" descr="A group of colorful cubes">
            <a:extLst>
              <a:ext uri="{FF2B5EF4-FFF2-40B4-BE49-F238E27FC236}">
                <a16:creationId xmlns:a16="http://schemas.microsoft.com/office/drawing/2014/main" id="{2C007948-4195-684C-E319-2542AC7F4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-243408"/>
            <a:ext cx="3794146" cy="24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07D7-81E8-E6ED-0A75-978ECBBD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Klientów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9B43D-EAA5-BF6B-C85C-DDC88B76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320E-BB6B-411F-A226-9D8BB518E6BF}" type="datetime3">
              <a:rPr lang="en-US" smtClean="0"/>
              <a:t>14 April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89FD0-757A-C8CA-3E6F-684D4B7D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E3146-5E59-2803-CAA1-A5F8C18A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2ACCCD-1E15-20C3-2570-D5FBC914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809"/>
            <a:ext cx="11379618" cy="5868000"/>
          </a:xfrm>
          <a:prstGeom prst="rect">
            <a:avLst/>
          </a:prstGeom>
        </p:spPr>
      </p:pic>
      <p:pic>
        <p:nvPicPr>
          <p:cNvPr id="10" name="Picture 9" descr="A group of colorful cubes">
            <a:extLst>
              <a:ext uri="{FF2B5EF4-FFF2-40B4-BE49-F238E27FC236}">
                <a16:creationId xmlns:a16="http://schemas.microsoft.com/office/drawing/2014/main" id="{1FF40497-4441-B614-17AA-1954867A0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-243408"/>
            <a:ext cx="3794146" cy="24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8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69D4-8458-68D6-5A97-94BB2845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procesu dzięki zastosowaniu sztucznej intelligencji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034B4-F928-AAEF-7D1C-18371899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320E-BB6B-411F-A226-9D8BB518E6BF}" type="datetime3">
              <a:rPr lang="en-US" smtClean="0"/>
              <a:t>14 April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68EE6-529D-5C50-A35D-A29B2331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BE956-FC0E-59D0-3E84-C479DA8B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66B88-8F6A-BA2E-743C-CE16E796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413"/>
            <a:ext cx="11568608" cy="5121587"/>
          </a:xfrm>
          <a:prstGeom prst="rect">
            <a:avLst/>
          </a:prstGeom>
        </p:spPr>
      </p:pic>
      <p:pic>
        <p:nvPicPr>
          <p:cNvPr id="8" name="Picture 7" descr="A group of colorful cubes">
            <a:extLst>
              <a:ext uri="{FF2B5EF4-FFF2-40B4-BE49-F238E27FC236}">
                <a16:creationId xmlns:a16="http://schemas.microsoft.com/office/drawing/2014/main" id="{931DDAD9-AEA0-EEB1-2E4A-E2629578D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-243408"/>
            <a:ext cx="3794146" cy="24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1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B4E7DC-9B51-1365-1F93-449E07D1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pl-PL" dirty="0"/>
              <a:t>Wnioski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B3DC1-E384-CFF4-B06C-1A3D7707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747" y="6437115"/>
            <a:ext cx="509098" cy="123111"/>
          </a:xfrm>
        </p:spPr>
        <p:txBody>
          <a:bodyPr/>
          <a:lstStyle/>
          <a:p>
            <a:fld id="{94FCA0F3-9F3A-694B-99BB-0E592A7977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2" name="AutoShape 3">
            <a:extLst>
              <a:ext uri="{FF2B5EF4-FFF2-40B4-BE49-F238E27FC236}">
                <a16:creationId xmlns:a16="http://schemas.microsoft.com/office/drawing/2014/main" id="{BC2F0C7A-45BE-BF59-9A50-80E4462E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gray">
          <a:xfrm>
            <a:off x="4108671" y="1978286"/>
            <a:ext cx="3961811" cy="3285145"/>
          </a:xfrm>
          <a:prstGeom prst="hexagon">
            <a:avLst>
              <a:gd name="adj" fmla="val 30149"/>
              <a:gd name="vf" fmla="val 115470"/>
            </a:avLst>
          </a:prstGeom>
          <a:noFill/>
          <a:ln w="28575" cap="flat" cmpd="sng" algn="ctr">
            <a:solidFill>
              <a:srgbClr val="7474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90000" tIns="46038" rIns="90000" bIns="46038" anchor="ctr"/>
          <a:lstStyle>
            <a:lvl1pPr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13" name="Line 4">
            <a:extLst>
              <a:ext uri="{FF2B5EF4-FFF2-40B4-BE49-F238E27FC236}">
                <a16:creationId xmlns:a16="http://schemas.microsoft.com/office/drawing/2014/main" id="{C4477D7D-5C8D-EEC2-3A02-700060221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5108060" y="1978596"/>
            <a:ext cx="1982231" cy="3285145"/>
          </a:xfrm>
          <a:prstGeom prst="line">
            <a:avLst/>
          </a:prstGeom>
          <a:noFill/>
          <a:ln w="12700" cap="flat" cmpd="sng" algn="ctr">
            <a:solidFill>
              <a:srgbClr val="74748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038" rIns="90000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14" name="Line 5">
            <a:extLst>
              <a:ext uri="{FF2B5EF4-FFF2-40B4-BE49-F238E27FC236}">
                <a16:creationId xmlns:a16="http://schemas.microsoft.com/office/drawing/2014/main" id="{8EB86AF3-A202-16E3-5B46-108337BC7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gray">
          <a:xfrm>
            <a:off x="5108060" y="1978596"/>
            <a:ext cx="1982231" cy="3285145"/>
          </a:xfrm>
          <a:prstGeom prst="line">
            <a:avLst/>
          </a:prstGeom>
          <a:noFill/>
          <a:ln w="12700" cap="flat" cmpd="sng" algn="ctr">
            <a:solidFill>
              <a:srgbClr val="74748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038" rIns="90000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15" name="Line 6">
            <a:extLst>
              <a:ext uri="{FF2B5EF4-FFF2-40B4-BE49-F238E27FC236}">
                <a16:creationId xmlns:a16="http://schemas.microsoft.com/office/drawing/2014/main" id="{41C4897D-7D35-30F7-39AE-DF340BDF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gray">
          <a:xfrm>
            <a:off x="4118270" y="3621169"/>
            <a:ext cx="3961811" cy="0"/>
          </a:xfrm>
          <a:prstGeom prst="line">
            <a:avLst/>
          </a:prstGeom>
          <a:noFill/>
          <a:ln w="12700" cap="flat" cmpd="sng" algn="ctr">
            <a:solidFill>
              <a:srgbClr val="74748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038" rIns="90000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5C2F424-AD6A-194B-6EB7-08F86123D8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13338" y="1381539"/>
            <a:ext cx="1198800" cy="1198800"/>
          </a:xfrm>
          <a:prstGeom prst="ellipse">
            <a:avLst/>
          </a:prstGeom>
          <a:solidFill>
            <a:srgbClr val="10235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 anchor="ctr"/>
          <a:lstStyle>
            <a:lvl1pPr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 marL="742950" indent="-28575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2pPr>
            <a:lvl3pPr marL="11430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3pPr>
            <a:lvl4pPr marL="16002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4pPr>
            <a:lvl5pPr marL="20574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9pPr>
          </a:lstStyle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pl-PL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Analiza </a:t>
            </a:r>
          </a:p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pl-PL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procesu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4C4D661-121F-9C17-526B-DE79184943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67015" y="1381539"/>
            <a:ext cx="1198800" cy="1198800"/>
          </a:xfrm>
          <a:prstGeom prst="ellipse">
            <a:avLst/>
          </a:prstGeom>
          <a:solidFill>
            <a:srgbClr val="10235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 anchor="ctr"/>
          <a:lstStyle>
            <a:lvl1pPr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 marL="742950" indent="-28575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2pPr>
            <a:lvl3pPr marL="11430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3pPr>
            <a:lvl4pPr marL="16002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4pPr>
            <a:lvl5pPr marL="20574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9pPr>
          </a:lstStyle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lang="pl-PL" altLang="en-US" sz="1400" kern="0" dirty="0">
                <a:solidFill>
                  <a:srgbClr val="FFFFFF"/>
                </a:solidFill>
              </a:rPr>
              <a:t>Warianty </a:t>
            </a:r>
          </a:p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lang="pl-PL" altLang="en-US" sz="1400" kern="0" dirty="0">
                <a:solidFill>
                  <a:srgbClr val="FFFFFF"/>
                </a:solidFill>
              </a:rPr>
              <a:t>procesu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5D686F3-A3F0-82E6-FB33-185886B089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13338" y="4664029"/>
            <a:ext cx="1198800" cy="1198800"/>
          </a:xfrm>
          <a:prstGeom prst="ellipse">
            <a:avLst/>
          </a:prstGeom>
          <a:solidFill>
            <a:srgbClr val="10235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 anchor="ctr"/>
          <a:lstStyle>
            <a:lvl1pPr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 marL="742950" indent="-28575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2pPr>
            <a:lvl3pPr marL="11430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3pPr>
            <a:lvl4pPr marL="16002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4pPr>
            <a:lvl5pPr marL="20574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9pPr>
          </a:lstStyle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pl-PL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Porównania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9BF0A7F-EA96-08B4-2240-12D015F525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67015" y="4664029"/>
            <a:ext cx="1198800" cy="1198800"/>
          </a:xfrm>
          <a:prstGeom prst="ellipse">
            <a:avLst/>
          </a:prstGeom>
          <a:solidFill>
            <a:srgbClr val="10235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 anchor="ctr"/>
          <a:lstStyle>
            <a:lvl1pPr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 marL="742950" indent="-28575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2pPr>
            <a:lvl3pPr marL="11430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3pPr>
            <a:lvl4pPr marL="16002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4pPr>
            <a:lvl5pPr marL="20574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9pPr>
          </a:lstStyle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pl-PL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Rework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787846F-3E83-A04F-9D91-1500BFFD4C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5454" y="3021458"/>
            <a:ext cx="1198800" cy="1198800"/>
          </a:xfrm>
          <a:prstGeom prst="ellipse">
            <a:avLst/>
          </a:prstGeom>
          <a:solidFill>
            <a:srgbClr val="10235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 anchor="ctr"/>
          <a:lstStyle>
            <a:lvl1pPr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 marL="742950" indent="-28575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2pPr>
            <a:lvl3pPr marL="11430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3pPr>
            <a:lvl4pPr marL="16002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4pPr>
            <a:lvl5pPr marL="20574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9pPr>
          </a:lstStyle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pl-PL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Automatyzacja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9C64E96-299B-5764-D36F-B5F1DF2E5C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84899" y="3021458"/>
            <a:ext cx="1198800" cy="1198800"/>
          </a:xfrm>
          <a:prstGeom prst="ellipse">
            <a:avLst/>
          </a:prstGeom>
          <a:solidFill>
            <a:srgbClr val="10235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 anchor="ctr"/>
          <a:lstStyle>
            <a:lvl1pPr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 marL="742950" indent="-28575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2pPr>
            <a:lvl3pPr marL="11430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3pPr>
            <a:lvl4pPr marL="16002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4pPr>
            <a:lvl5pPr marL="2057400" indent="-228600" defTabSz="1042988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9pPr>
          </a:lstStyle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lang="pl-PL" altLang="en-US" sz="1400" kern="0" dirty="0">
                <a:solidFill>
                  <a:srgbClr val="FFFFFF"/>
                </a:solidFill>
              </a:rPr>
              <a:t>Sztuczna </a:t>
            </a:r>
          </a:p>
          <a:p>
            <a:pPr marL="0" marR="0" lvl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lang="pl-PL" altLang="en-US" sz="1400" kern="0" dirty="0">
                <a:solidFill>
                  <a:srgbClr val="FFFFFF"/>
                </a:solidFill>
              </a:rPr>
              <a:t>Inteligencja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2" name="Oval 14">
            <a:extLst>
              <a:ext uri="{FF2B5EF4-FFF2-40B4-BE49-F238E27FC236}">
                <a16:creationId xmlns:a16="http://schemas.microsoft.com/office/drawing/2014/main" id="{F2EDB5F4-BA9B-E7A8-3AF5-ED5E376D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776" y="2773037"/>
            <a:ext cx="1695600" cy="1695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defTabSz="995363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 marL="742950" indent="-285750" defTabSz="995363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2pPr>
            <a:lvl3pPr marL="1143000" indent="-228600" defTabSz="995363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3pPr>
            <a:lvl4pPr marL="1600200" indent="-228600" defTabSz="995363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4pPr>
            <a:lvl5pPr marL="2057400" indent="-228600" defTabSz="995363" eaLnBrk="0" hangingPunct="0"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900">
                <a:solidFill>
                  <a:schemeClr val="tx1"/>
                </a:solidFill>
                <a:latin typeface="EYInterstate Light" panose="02000506000000020004" pitchFamily="2" charset="0"/>
              </a:defRPr>
            </a:lvl9pPr>
          </a:lstStyle>
          <a:p>
            <a:pPr marL="0" marR="0" lvl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EYInterstate" panose="02000503020000020004" pitchFamily="2" charset="0"/>
              <a:buNone/>
              <a:tabLst/>
              <a:defRPr/>
            </a:pPr>
            <a:r>
              <a:rPr kumimoji="0" lang="pl-PL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Process Intelligence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3" name="Rectangle 9">
            <a:extLst>
              <a:ext uri="{FF2B5EF4-FFF2-40B4-BE49-F238E27FC236}">
                <a16:creationId xmlns:a16="http://schemas.microsoft.com/office/drawing/2014/main" id="{79A8437A-8C9E-07A7-E594-C95A4A694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801" y="1165849"/>
            <a:ext cx="330139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Przedstawienie procesu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Wskazanie kroków w procesie E2E oraz powiazane z nim podstawowe metryki jak liczba zamówień, czas trwania całego procesu etc.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4" name="Rectangle 9">
            <a:extLst>
              <a:ext uri="{FF2B5EF4-FFF2-40B4-BE49-F238E27FC236}">
                <a16:creationId xmlns:a16="http://schemas.microsoft.com/office/drawing/2014/main" id="{4CD2A57A-455D-8404-637F-1E488964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802" y="2860646"/>
            <a:ext cx="261946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Sztuczna Inteligencja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Dzięki zastosowaniu algorytmów sztucznej intelligencji w zastosowaniu Process Mining, możliwe jest „podpowiadanie” najbardziej prawdopodobnych rozwiązań dla zidentyfikowanych błędów w procesie.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5" name="Rectangle 9">
            <a:extLst>
              <a:ext uri="{FF2B5EF4-FFF2-40B4-BE49-F238E27FC236}">
                <a16:creationId xmlns:a16="http://schemas.microsoft.com/office/drawing/2014/main" id="{9C3EDDE9-B6E2-4C55-F39B-D0720148E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801" y="5090003"/>
            <a:ext cx="33394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1200" b="1" kern="0" dirty="0">
                <a:solidFill>
                  <a:schemeClr val="tx2"/>
                </a:solidFill>
                <a:latin typeface="EYInterstate Light" panose="02000506000000020004" pitchFamily="2" charset="0"/>
              </a:rPr>
              <a:t>Porównanie</a:t>
            </a:r>
            <a:endParaRPr lang="en-US" sz="1200" b="1" kern="0" dirty="0">
              <a:solidFill>
                <a:schemeClr val="tx2"/>
              </a:solidFill>
              <a:latin typeface="EYInterstate Light" panose="02000506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>
                <a:solidFill>
                  <a:srgbClr val="FFFFFF"/>
                </a:solidFill>
                <a:latin typeface="EYInterstate Light" panose="02000506000000020004" pitchFamily="2" charset="0"/>
              </a:rPr>
              <a:t>Możliwe porównanie przebiegów procesu z wielu perspektyw jak per Klient, per kanał dystrybucji, per magazyn etc.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6" name="Rectangle 9">
            <a:extLst>
              <a:ext uri="{FF2B5EF4-FFF2-40B4-BE49-F238E27FC236}">
                <a16:creationId xmlns:a16="http://schemas.microsoft.com/office/drawing/2014/main" id="{9C178DB4-55C5-BE29-CB35-40FDD292E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623" y="1165849"/>
            <a:ext cx="339547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1200" b="1" kern="0" dirty="0">
                <a:solidFill>
                  <a:schemeClr val="tx2"/>
                </a:solidFill>
                <a:latin typeface="EYInterstate Light" panose="02000506000000020004" pitchFamily="2" charset="0"/>
              </a:rPr>
              <a:t>Szczegółowe zrozumienie procesu</a:t>
            </a:r>
            <a:endParaRPr lang="en-US" sz="1200" b="1" kern="0" dirty="0">
              <a:solidFill>
                <a:schemeClr val="tx2"/>
              </a:solidFill>
              <a:latin typeface="EYInterstate Light" panose="02000506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>
                <a:solidFill>
                  <a:srgbClr val="FFFFFF"/>
                </a:solidFill>
                <a:latin typeface="EYInterstate Light" panose="02000506000000020004" pitchFamily="2" charset="0"/>
              </a:rPr>
              <a:t>Liczba kroków w poszczególnych wariantach przebiegu procesu wraz z informacją o największych klientach oraz wartoscią ich zamówień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7" name="Rectangle 9">
            <a:extLst>
              <a:ext uri="{FF2B5EF4-FFF2-40B4-BE49-F238E27FC236}">
                <a16:creationId xmlns:a16="http://schemas.microsoft.com/office/drawing/2014/main" id="{A5965BCB-118A-D4BB-8E25-092F091D8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508" y="2860646"/>
            <a:ext cx="261946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1200" b="1" kern="0" dirty="0">
                <a:solidFill>
                  <a:schemeClr val="tx2"/>
                </a:solidFill>
                <a:latin typeface="EYInterstate Light" panose="02000506000000020004" pitchFamily="2" charset="0"/>
              </a:rPr>
              <a:t>Automatyzacja</a:t>
            </a:r>
            <a:endParaRPr lang="en-US" sz="1200" b="1" kern="0" dirty="0">
              <a:solidFill>
                <a:schemeClr val="tx2"/>
              </a:solidFill>
              <a:latin typeface="EYInterstate Light" panose="02000506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Poziom automatyzacji możliwy do identyfikacji na poziomie procesu jak i na ponizszych poziomach jak, per Klient, per kanał dystrybuzji etc.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28" name="Rectangle 9">
            <a:extLst>
              <a:ext uri="{FF2B5EF4-FFF2-40B4-BE49-F238E27FC236}">
                <a16:creationId xmlns:a16="http://schemas.microsoft.com/office/drawing/2014/main" id="{14BCD136-8F2D-9D11-A6B0-AC51226A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623" y="5090003"/>
            <a:ext cx="334467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1200" b="1" kern="0" dirty="0">
                <a:solidFill>
                  <a:schemeClr val="tx2"/>
                </a:solidFill>
                <a:latin typeface="EYInterstate Light" panose="02000506000000020004" pitchFamily="2" charset="0"/>
              </a:rPr>
              <a:t>Rework</a:t>
            </a:r>
            <a:endParaRPr lang="en-US" sz="1200" b="1" kern="0" dirty="0">
              <a:solidFill>
                <a:schemeClr val="tx2"/>
              </a:solidFill>
              <a:latin typeface="EYInterstate Light" panose="02000506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Identyfikacja głównych powodów „Rework”, które powodują opóźnienia raz ich wpływ na wydłużenie procesu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35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8AFCF3D-C13A-A03B-26D7-FE791FDB6C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723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AFCF3D-C13A-A03B-26D7-FE791FDB6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583EFC-AA0D-E31B-0531-2E686677268A}"/>
              </a:ext>
            </a:extLst>
          </p:cNvPr>
          <p:cNvSpPr txBox="1">
            <a:spLocks/>
          </p:cNvSpPr>
          <p:nvPr/>
        </p:nvSpPr>
        <p:spPr>
          <a:xfrm>
            <a:off x="8406581" y="563952"/>
            <a:ext cx="3348000" cy="3283976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Nazwa EY odnosi się do firm członkowskich Ernst &amp; Young Global Limited, z których każda stanowi osobny podmiot prawny. </a:t>
            </a:r>
            <a:b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</a:br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Ernst &amp; Young Global Limited, brytyjska spółka z odpowiedzialnością ograniczoną do wysokości gwarancji (</a:t>
            </a:r>
            <a:r>
              <a:rPr lang="pl-PL" sz="800" kern="0" dirty="0" err="1">
                <a:solidFill>
                  <a:srgbClr val="FFFFFF"/>
                </a:solidFill>
                <a:latin typeface="EYInterstate" panose="02000503020000020004" pitchFamily="2" charset="0"/>
              </a:rPr>
              <a:t>company</a:t>
            </a:r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 </a:t>
            </a:r>
            <a:r>
              <a:rPr lang="pl-PL" sz="800" kern="0" dirty="0" err="1">
                <a:solidFill>
                  <a:srgbClr val="FFFFFF"/>
                </a:solidFill>
                <a:latin typeface="EYInterstate" panose="02000503020000020004" pitchFamily="2" charset="0"/>
              </a:rPr>
              <a:t>limited</a:t>
            </a:r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 by </a:t>
            </a:r>
            <a:r>
              <a:rPr lang="pl-PL" sz="800" kern="0" dirty="0" err="1">
                <a:solidFill>
                  <a:srgbClr val="FFFFFF"/>
                </a:solidFill>
                <a:latin typeface="EYInterstate" panose="02000503020000020004" pitchFamily="2" charset="0"/>
              </a:rPr>
              <a:t>guarantee</a:t>
            </a:r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) nie świadczy usług na rzecz klientów. Informacje na temat sposobu gromadzenia przez EY i przetwarzania danych osobowych oraz praw przysługujących osobom fizycznym w świetle przepisów o ochronie danych osobowych są dostępne na stronie ey.com/</a:t>
            </a:r>
            <a:r>
              <a:rPr lang="pl-PL" sz="800" kern="0" dirty="0" err="1">
                <a:solidFill>
                  <a:srgbClr val="FFFFFF"/>
                </a:solidFill>
                <a:latin typeface="EYInterstate" panose="02000503020000020004" pitchFamily="2" charset="0"/>
              </a:rPr>
              <a:t>pl</a:t>
            </a:r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/</a:t>
            </a:r>
            <a:r>
              <a:rPr lang="pl-PL" sz="800" kern="0" dirty="0" err="1">
                <a:solidFill>
                  <a:srgbClr val="FFFFFF"/>
                </a:solidFill>
                <a:latin typeface="EYInterstate" panose="02000503020000020004" pitchFamily="2" charset="0"/>
              </a:rPr>
              <a:t>pl</a:t>
            </a:r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/</a:t>
            </a:r>
            <a:r>
              <a:rPr lang="pl-PL" sz="800" kern="0" dirty="0" err="1">
                <a:solidFill>
                  <a:srgbClr val="FFFFFF"/>
                </a:solidFill>
                <a:latin typeface="EYInterstate" panose="02000503020000020004" pitchFamily="2" charset="0"/>
              </a:rPr>
              <a:t>home</a:t>
            </a:r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/</a:t>
            </a:r>
            <a:r>
              <a:rPr lang="pl-PL" sz="800" kern="0" dirty="0" err="1">
                <a:solidFill>
                  <a:srgbClr val="FFFFFF"/>
                </a:solidFill>
                <a:latin typeface="EYInterstate" panose="02000503020000020004" pitchFamily="2" charset="0"/>
              </a:rPr>
              <a:t>privacy</a:t>
            </a:r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. Firmy członkowskie EY nie prowadzą praktyki prawniczej, jeśli jest to zabronione przez prawo lokalne. </a:t>
            </a:r>
          </a:p>
          <a:p>
            <a:endParaRPr lang="pl-PL" sz="800" kern="0" dirty="0">
              <a:solidFill>
                <a:srgbClr val="FFFFFF"/>
              </a:solidFill>
              <a:latin typeface="+mj-lt"/>
            </a:endParaRPr>
          </a:p>
          <a:p>
            <a:r>
              <a:rPr lang="pl-PL" sz="8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Aby uzyskać więcej informacji, wejdź na www.ey.com/pl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800" kern="0" dirty="0">
              <a:solidFill>
                <a:srgbClr val="FFFFFF"/>
              </a:solidFill>
              <a:latin typeface="+mj-lt"/>
            </a:endParaRPr>
          </a:p>
          <a:p>
            <a:r>
              <a:rPr lang="en-US" sz="800" kern="0" dirty="0">
                <a:solidFill>
                  <a:srgbClr val="FFFFFF"/>
                </a:solidFill>
              </a:rPr>
              <a:t>© 20</a:t>
            </a:r>
            <a:r>
              <a:rPr lang="pl-PL" sz="800" kern="0" dirty="0">
                <a:solidFill>
                  <a:srgbClr val="FFFFFF"/>
                </a:solidFill>
              </a:rPr>
              <a:t>25 </a:t>
            </a:r>
            <a:r>
              <a:rPr lang="en-US" sz="800" kern="0" dirty="0">
                <a:solidFill>
                  <a:srgbClr val="FFFFFF"/>
                </a:solidFill>
              </a:rPr>
              <a:t>EYGM Limited.</a:t>
            </a:r>
            <a:br>
              <a:rPr lang="pl-PL" sz="800" kern="0" dirty="0">
                <a:solidFill>
                  <a:srgbClr val="FFFFFF"/>
                </a:solidFill>
              </a:rPr>
            </a:br>
            <a:r>
              <a:rPr lang="en-US" sz="800" kern="0" dirty="0" err="1">
                <a:solidFill>
                  <a:srgbClr val="FFFFFF"/>
                </a:solidFill>
              </a:rPr>
              <a:t>Wszelkie</a:t>
            </a:r>
            <a:r>
              <a:rPr lang="en-US" sz="800" kern="0" dirty="0">
                <a:solidFill>
                  <a:srgbClr val="FFFFFF"/>
                </a:solidFill>
              </a:rPr>
              <a:t> </a:t>
            </a:r>
            <a:r>
              <a:rPr lang="en-US" sz="800" kern="0" dirty="0" err="1">
                <a:solidFill>
                  <a:srgbClr val="FFFFFF"/>
                </a:solidFill>
              </a:rPr>
              <a:t>prawa</a:t>
            </a:r>
            <a:r>
              <a:rPr lang="en-US" sz="800" kern="0" dirty="0">
                <a:solidFill>
                  <a:srgbClr val="FFFFFF"/>
                </a:solidFill>
              </a:rPr>
              <a:t> </a:t>
            </a:r>
            <a:r>
              <a:rPr lang="en-US" sz="800" kern="0" dirty="0" err="1">
                <a:solidFill>
                  <a:srgbClr val="FFFFFF"/>
                </a:solidFill>
              </a:rPr>
              <a:t>zastrzeżone</a:t>
            </a:r>
            <a:r>
              <a:rPr lang="en-US" sz="800" kern="0" dirty="0">
                <a:solidFill>
                  <a:srgbClr val="FFFFFF"/>
                </a:solidFill>
              </a:rPr>
              <a:t>. </a:t>
            </a:r>
          </a:p>
          <a:p>
            <a:endParaRPr lang="pl-PL" sz="800" dirty="0">
              <a:solidFill>
                <a:schemeClr val="bg1"/>
              </a:solidFill>
            </a:endParaRPr>
          </a:p>
          <a:p>
            <a:r>
              <a:rPr lang="pl-PL" sz="800" dirty="0">
                <a:solidFill>
                  <a:schemeClr val="bg1"/>
                </a:solidFill>
              </a:rPr>
              <a:t>Niniejsza publikacja została sporządzona z należytą starannością, jednak z konieczności pewne informacje zostały podane w skróconej formie. </a:t>
            </a:r>
            <a:br>
              <a:rPr lang="pl-PL" sz="800" dirty="0">
                <a:solidFill>
                  <a:schemeClr val="bg1"/>
                </a:solidFill>
              </a:rPr>
            </a:br>
            <a:r>
              <a:rPr lang="pl-PL" sz="800" dirty="0">
                <a:solidFill>
                  <a:schemeClr val="bg1"/>
                </a:solidFill>
              </a:rPr>
              <a:t>W związku z tym publikacja ma charakter wyłącznie orientacyjny, </a:t>
            </a:r>
            <a:br>
              <a:rPr lang="pl-PL" sz="800" dirty="0">
                <a:solidFill>
                  <a:schemeClr val="bg1"/>
                </a:solidFill>
              </a:rPr>
            </a:br>
            <a:r>
              <a:rPr lang="pl-PL" sz="800" dirty="0">
                <a:solidFill>
                  <a:schemeClr val="bg1"/>
                </a:solidFill>
              </a:rPr>
              <a:t>a zawarte w niej dane nie powinny zastąpić szczegółowej analizy problemu lub profesjonalnego osądu. EY nie ponosi odpowiedzialności za jakiekolwiek straty powstałe w wyniku czynności podjętych lub zaniechanych na podstawie niniejszej publikacji. Zalecamy, by wszelkie przedmiotowe kwestie były konsultowane z właściwym doradcą.</a:t>
            </a:r>
          </a:p>
          <a:p>
            <a:endParaRPr lang="pl-PL" sz="800" dirty="0">
              <a:solidFill>
                <a:schemeClr val="bg1"/>
              </a:solidFill>
              <a:latin typeface="EYInterstate Light" pitchFamily="2" charset="0"/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US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ey.com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86B74-7E42-457A-6212-94C04D004929}"/>
              </a:ext>
            </a:extLst>
          </p:cNvPr>
          <p:cNvSpPr txBox="1">
            <a:spLocks/>
          </p:cNvSpPr>
          <p:nvPr/>
        </p:nvSpPr>
        <p:spPr>
          <a:xfrm>
            <a:off x="481957" y="563952"/>
            <a:ext cx="3960000" cy="4699748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 panose="02000503020000020004" pitchFamily="2" charset="0"/>
              </a:rPr>
              <a:t>EY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 panose="02000503020000020004" pitchFamily="2" charset="0"/>
                <a:cs typeface="Arial"/>
              </a:rPr>
              <a:t>|  </a:t>
            </a:r>
            <a:r>
              <a:rPr lang="en-US" sz="1200" kern="0" dirty="0">
                <a:solidFill>
                  <a:srgbClr val="FFE600"/>
                </a:solidFill>
                <a:latin typeface="EYInterstate" panose="02000503020000020004" pitchFamily="2" charset="0"/>
                <a:cs typeface="Arial"/>
              </a:rPr>
              <a:t>Building a better working world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" panose="02000503020000020004" pitchFamily="2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" panose="02000503020000020004" pitchFamily="2" charset="0"/>
              <a:cs typeface="Arial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defRPr/>
            </a:pPr>
            <a: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Celem działalności EY jest budowanie lepiej funkcjonującego świata poprzez wspieranie klientów, pracowników, społeczeństwa i planety w tworzeniu trwałych wartości </a:t>
            </a:r>
            <a:b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</a:br>
            <a: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oraz budowanie zaufania na rynkach kapitałowych.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defRPr/>
            </a:pPr>
            <a: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Korzystając z danych, sztucznej inteligencji oraz zaawansowanych technologii zespoły EY pomagają klientom odważnie kształtować przyszłość i znajdować odpowiedzi na obecne i przyszłe wyzwania.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defRPr/>
            </a:pPr>
            <a:endParaRPr lang="pl-PL" sz="1100" kern="0" dirty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defRPr/>
            </a:pPr>
            <a: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EY świadczy kompleksowe usługi w zakresie audytu, doradztwa, podatków, strategii i transakcji. Dzięki wiedzy sektorowej, globalnie połączonym, </a:t>
            </a:r>
            <a:r>
              <a:rPr lang="pl-PL" sz="1100" kern="0" dirty="0" err="1">
                <a:solidFill>
                  <a:srgbClr val="FFFFFF"/>
                </a:solidFill>
                <a:latin typeface="EYInterstate" panose="02000503020000020004" pitchFamily="2" charset="0"/>
              </a:rPr>
              <a:t>multidyscyplinarnym</a:t>
            </a:r>
            <a: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 zespołom i różnorodnym partnerstwom EY może świadczyć usługi w ponad 150 krajach.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defRPr/>
            </a:pPr>
            <a:endParaRPr lang="pl-PL" sz="1100" kern="0" dirty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defRPr/>
            </a:pPr>
            <a: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EY w Polsce to prawie 4000 specjalistów pracujących </a:t>
            </a:r>
            <a:b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</a:br>
            <a:r>
              <a:rPr lang="pl-PL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w 8 miastach: w Warszawie, Gdańsku, Katowicach, Krakowie, Łodzi, Poznaniu, Wrocławiu i Rzeszowie. Działając na polskim rynku co roku EY doradza tysiącom firm, zarówno małym i średnim przedsiębiorstwom, jak i największym korporacjom. Tworzy unikatowe analizy, dzieli się wiedzą, integruje środowisko przedsiębiorców oraz angażuje się społecznie.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defRPr/>
            </a:pPr>
            <a:endParaRPr lang="pl-PL" sz="1100" kern="0" dirty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defRPr/>
            </a:pPr>
            <a:r>
              <a:rPr lang="pl-PL" sz="1100" kern="0" dirty="0">
                <a:solidFill>
                  <a:schemeClr val="tx2"/>
                </a:solidFill>
                <a:latin typeface="EYInterstate" panose="02000503020000020004" pitchFamily="2" charset="0"/>
              </a:rPr>
              <a:t>Wszystko po to, aby z odwagą kształtować przyszłość.</a:t>
            </a:r>
            <a:endParaRPr lang="pl-PL" sz="1100" kern="0" dirty="0">
              <a:solidFill>
                <a:srgbClr val="FFFFFF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7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C08938-14D6-0D9F-B536-10174B86A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23" y="2385743"/>
            <a:ext cx="2808791" cy="156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FF">
                <a:lumMod val="40000"/>
                <a:lumOff val="60000"/>
              </a:srgbClr>
            </a:solidFill>
          </a:ln>
          <a:effectLst>
            <a:reflection blurRad="12700" stA="18000" endPos="1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16EDC2-70EA-9128-8AEA-45F555E97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709" y="2771330"/>
            <a:ext cx="2840942" cy="156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FF">
                <a:lumMod val="40000"/>
                <a:lumOff val="60000"/>
              </a:srgbClr>
            </a:solidFill>
          </a:ln>
          <a:effectLst>
            <a:reflection blurRad="12700" stA="18000" endPos="1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0A9B2-9993-0D85-36B3-793920A9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736" y="3208622"/>
            <a:ext cx="3161944" cy="1717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FF">
                <a:lumMod val="40000"/>
                <a:lumOff val="60000"/>
              </a:srgbClr>
            </a:solidFill>
          </a:ln>
          <a:effectLst>
            <a:reflection blurRad="12700" stA="18000" endPos="18000" dist="5000" dir="5400000" sy="-100000" algn="bl" rotWithShape="0"/>
          </a:effec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15632F-EA48-E607-58D8-9D11C54BCEC4}"/>
              </a:ext>
            </a:extLst>
          </p:cNvPr>
          <p:cNvSpPr txBox="1">
            <a:spLocks/>
          </p:cNvSpPr>
          <p:nvPr/>
        </p:nvSpPr>
        <p:spPr>
          <a:xfrm>
            <a:off x="994845" y="6535140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4A77C-E4D0-44E2-96CE-17BB71F5DB2D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122679-08E3-104E-27EF-B8A6AB075385}"/>
              </a:ext>
            </a:extLst>
          </p:cNvPr>
          <p:cNvSpPr txBox="1">
            <a:spLocks/>
          </p:cNvSpPr>
          <p:nvPr/>
        </p:nvSpPr>
        <p:spPr>
          <a:xfrm>
            <a:off x="485747" y="6535140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00633E-E5BC-AA43-66D4-42B31951C380}"/>
              </a:ext>
            </a:extLst>
          </p:cNvPr>
          <p:cNvSpPr txBox="1">
            <a:spLocks/>
          </p:cNvSpPr>
          <p:nvPr/>
        </p:nvSpPr>
        <p:spPr>
          <a:xfrm>
            <a:off x="609601" y="294200"/>
            <a:ext cx="10972800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Regular"/>
                <a:ea typeface="+mj-ea"/>
                <a:cs typeface="Arial" pitchFamily="34" charset="0"/>
              </a:defRPr>
            </a:lvl1pPr>
          </a:lstStyle>
          <a:p>
            <a:r>
              <a:rPr lang="pl-PL" sz="2400" dirty="0"/>
              <a:t>Nasze rozwiązanie EY Intelligent Process Discovery (EY IPD) umożliwia optymalizację procesów oraz pracy zespołów operacyjnych na podstawie danych. </a:t>
            </a: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7F86E-5080-3DCF-F45C-2509374BD785}"/>
              </a:ext>
            </a:extLst>
          </p:cNvPr>
          <p:cNvCxnSpPr/>
          <p:nvPr/>
        </p:nvCxnSpPr>
        <p:spPr bwMode="auto">
          <a:xfrm>
            <a:off x="570886" y="2248276"/>
            <a:ext cx="11011515" cy="0"/>
          </a:xfrm>
          <a:prstGeom prst="line">
            <a:avLst/>
          </a:prstGeom>
          <a:solidFill>
            <a:srgbClr val="2DB757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8C56A4-E0B6-7CBF-0998-C5B272DB84EF}"/>
              </a:ext>
            </a:extLst>
          </p:cNvPr>
          <p:cNvSpPr txBox="1"/>
          <p:nvPr/>
        </p:nvSpPr>
        <p:spPr>
          <a:xfrm>
            <a:off x="3746600" y="5947002"/>
            <a:ext cx="1158024" cy="215315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spAutoFit/>
          </a:bodyPr>
          <a:lstStyle/>
          <a:p>
            <a:pPr marL="0" marR="0" lvl="2" indent="0" defTabSz="6207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>
                <a:tab pos="662821" algn="l"/>
              </a:tabLst>
              <a:defRPr/>
            </a:pPr>
            <a:r>
              <a:rPr kumimoji="0" lang="en-US" sz="1399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sym typeface="EYInterstate Light" panose="02000506000000020004" pitchFamily="2" charset="0"/>
              </a:rPr>
              <a:t>REZULTATY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A44EDD-9102-EB65-D937-A9EA04E603CC}"/>
              </a:ext>
            </a:extLst>
          </p:cNvPr>
          <p:cNvCxnSpPr>
            <a:cxnSpLocks/>
          </p:cNvCxnSpPr>
          <p:nvPr/>
        </p:nvCxnSpPr>
        <p:spPr>
          <a:xfrm flipH="1" flipV="1">
            <a:off x="4975865" y="5481978"/>
            <a:ext cx="1907" cy="11873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1A1A24">
                    <a:alpha val="0"/>
                  </a:srgbClr>
                </a:gs>
                <a:gs pos="15000">
                  <a:srgbClr val="FFFFFF">
                    <a:lumMod val="65000"/>
                  </a:srgbClr>
                </a:gs>
                <a:gs pos="82000">
                  <a:srgbClr val="FFFFFF">
                    <a:lumMod val="65000"/>
                  </a:srgbClr>
                </a:gs>
                <a:gs pos="100000">
                  <a:srgbClr val="1A1A24">
                    <a:alpha val="0"/>
                  </a:srgbClr>
                </a:gs>
              </a:gsLst>
              <a:lin ang="5400000" scaled="1"/>
              <a:tileRect/>
            </a:gradFill>
            <a:prstDash val="solid"/>
            <a:tailEnd type="none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7EA16-74FF-ACCE-05DF-8BD383B31639}"/>
              </a:ext>
            </a:extLst>
          </p:cNvPr>
          <p:cNvSpPr/>
          <p:nvPr/>
        </p:nvSpPr>
        <p:spPr>
          <a:xfrm>
            <a:off x="5101062" y="5588300"/>
            <a:ext cx="1157395" cy="97816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30+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PROJEKTÓW OD 2020r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D8693-4AEE-5B82-3F68-75F00B46C98D}"/>
              </a:ext>
            </a:extLst>
          </p:cNvPr>
          <p:cNvSpPr/>
          <p:nvPr/>
        </p:nvSpPr>
        <p:spPr>
          <a:xfrm>
            <a:off x="6407037" y="5588300"/>
            <a:ext cx="1157395" cy="97816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10%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ŚREDNIA REDUKCJA KOSZTÓW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EE659C-4245-7FA8-007E-B7A2B8507356}"/>
              </a:ext>
            </a:extLst>
          </p:cNvPr>
          <p:cNvSpPr/>
          <p:nvPr/>
        </p:nvSpPr>
        <p:spPr>
          <a:xfrm>
            <a:off x="7713012" y="5588300"/>
            <a:ext cx="1157395" cy="97816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20%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ŚREDNIA REDUKCJA KOSZTÓW PO ZMIANACH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2F3575-96BE-1B58-F7E7-23A587B0CE2B}"/>
              </a:ext>
            </a:extLst>
          </p:cNvPr>
          <p:cNvSpPr/>
          <p:nvPr/>
        </p:nvSpPr>
        <p:spPr>
          <a:xfrm>
            <a:off x="9018987" y="5588300"/>
            <a:ext cx="1157395" cy="97816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15%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ŚREDNIO POPRAWY WYDAJNOŚCI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312B58-A1EA-1D19-8608-FE4D37005890}"/>
              </a:ext>
            </a:extLst>
          </p:cNvPr>
          <p:cNvSpPr/>
          <p:nvPr/>
        </p:nvSpPr>
        <p:spPr>
          <a:xfrm>
            <a:off x="10324960" y="5588300"/>
            <a:ext cx="1157395" cy="97816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8-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1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msc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ŚREDNI ROI</a:t>
            </a:r>
          </a:p>
        </p:txBody>
      </p:sp>
      <p:pic>
        <p:nvPicPr>
          <p:cNvPr id="18" name="Graphic 17" descr="Add with solid fill">
            <a:extLst>
              <a:ext uri="{FF2B5EF4-FFF2-40B4-BE49-F238E27FC236}">
                <a16:creationId xmlns:a16="http://schemas.microsoft.com/office/drawing/2014/main" id="{5434DE3C-ECC4-A1E6-F9B0-4EF68099B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0762" y="3255610"/>
            <a:ext cx="288070" cy="288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24119E-6985-A56E-793C-46ECDD1EB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093" y="3069367"/>
            <a:ext cx="1952892" cy="11248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A5A1AD-BAF3-04A3-187C-4D6151435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7816" y="2830018"/>
            <a:ext cx="1907555" cy="1091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3B8D3-CD68-3BC8-0410-F3BA2356C0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7544" y="3111852"/>
            <a:ext cx="1754548" cy="9781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0B24E4-D91C-8A62-9D34-7C47CBF08519}"/>
              </a:ext>
            </a:extLst>
          </p:cNvPr>
          <p:cNvSpPr txBox="1"/>
          <p:nvPr/>
        </p:nvSpPr>
        <p:spPr>
          <a:xfrm>
            <a:off x="9598841" y="4356305"/>
            <a:ext cx="1915200" cy="82176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Raport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podstawie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danych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z IPD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zawierający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konkretne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rekomendacje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w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zakresie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zmian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automatyzacji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KPI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438CD4-E292-7293-9E89-C7A835E2750E}"/>
              </a:ext>
            </a:extLst>
          </p:cNvPr>
          <p:cNvSpPr txBox="1"/>
          <p:nvPr/>
        </p:nvSpPr>
        <p:spPr>
          <a:xfrm>
            <a:off x="1396570" y="1268760"/>
            <a:ext cx="10185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EY oferuje unikalną usługę na rynku, która przeprowadza kompleksową ocenę wydajności operacyjnej, obejmując zarówno pracowników, jak i realizowane przez nich procesy (poziom L4). Wykorzystując analizy oparte na danych generowane przez nasze autorskie rozwiązanie do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monitorowania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aktywności</a:t>
            </a: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–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Intelligent Process Discovery</a:t>
            </a: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dostarczamy szczegółowe rekomendacje, eliminując potrzebę organizowania długotrwałych i nie zawsze precyzyjnych warsztatów z ekspertami procesowymi.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21648B-6BAA-EA84-B23B-6597043F68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FFE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9" y="1303524"/>
            <a:ext cx="669779" cy="62114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5A68B0D-2E2F-6210-3B01-847952910880}"/>
              </a:ext>
            </a:extLst>
          </p:cNvPr>
          <p:cNvSpPr/>
          <p:nvPr/>
        </p:nvSpPr>
        <p:spPr>
          <a:xfrm>
            <a:off x="1121455" y="3760232"/>
            <a:ext cx="79472" cy="7947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34AC18-D438-D995-F29C-B6B385FD1733}"/>
              </a:ext>
            </a:extLst>
          </p:cNvPr>
          <p:cNvSpPr/>
          <p:nvPr/>
        </p:nvSpPr>
        <p:spPr>
          <a:xfrm>
            <a:off x="1025085" y="3665791"/>
            <a:ext cx="268216" cy="2682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9F5DCA-000D-467F-2AEA-89B8CE3C366D}"/>
              </a:ext>
            </a:extLst>
          </p:cNvPr>
          <p:cNvCxnSpPr>
            <a:cxnSpLocks/>
          </p:cNvCxnSpPr>
          <p:nvPr/>
        </p:nvCxnSpPr>
        <p:spPr>
          <a:xfrm flipV="1">
            <a:off x="1171482" y="2745264"/>
            <a:ext cx="11638" cy="10547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C1B9937-47B1-BE84-C1AC-BF0F5ED8F4D9}"/>
              </a:ext>
            </a:extLst>
          </p:cNvPr>
          <p:cNvSpPr txBox="1"/>
          <p:nvPr/>
        </p:nvSpPr>
        <p:spPr>
          <a:xfrm>
            <a:off x="797193" y="2550345"/>
            <a:ext cx="933792" cy="193798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1199" b="1" i="0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</a:rPr>
              <a:t>IPD tracker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B54E87C-F354-4906-E95D-4A7D803C54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6426" y="2584326"/>
            <a:ext cx="2435228" cy="1783389"/>
          </a:xfrm>
          <a:prstGeom prst="ellipse">
            <a:avLst/>
          </a:prstGeom>
          <a:ln>
            <a:solidFill>
              <a:srgbClr val="000000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FC6B95-5FC4-EAFB-2B2E-BD06BE99F4EF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1525857" y="3476021"/>
            <a:ext cx="460569" cy="288088"/>
          </a:xfrm>
          <a:prstGeom prst="straightConnector1">
            <a:avLst/>
          </a:prstGeom>
          <a:noFill/>
          <a:ln w="12700" cap="sq" cmpd="sng" algn="ctr">
            <a:solidFill>
              <a:srgbClr val="FFFFFF"/>
            </a:solidFill>
            <a:prstDash val="dash"/>
            <a:miter lim="800000"/>
            <a:tailEnd type="triangle"/>
          </a:ln>
          <a:effectLst/>
        </p:spPr>
      </p:cxnSp>
      <p:pic>
        <p:nvPicPr>
          <p:cNvPr id="31" name="Graphic 30" descr="Database">
            <a:extLst>
              <a:ext uri="{FF2B5EF4-FFF2-40B4-BE49-F238E27FC236}">
                <a16:creationId xmlns:a16="http://schemas.microsoft.com/office/drawing/2014/main" id="{B3259E38-990F-8543-82D3-665CD8376F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25455" y="5209915"/>
            <a:ext cx="698012" cy="698012"/>
          </a:xfrm>
          <a:prstGeom prst="rect">
            <a:avLst/>
          </a:prstGeom>
        </p:spPr>
      </p:pic>
      <p:sp>
        <p:nvSpPr>
          <p:cNvPr id="32" name="Freeform 38">
            <a:extLst>
              <a:ext uri="{FF2B5EF4-FFF2-40B4-BE49-F238E27FC236}">
                <a16:creationId xmlns:a16="http://schemas.microsoft.com/office/drawing/2014/main" id="{36FF2FC7-425A-98C6-63B0-F047B38FA1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69275" y="4860024"/>
            <a:ext cx="534194" cy="442242"/>
          </a:xfrm>
          <a:custGeom>
            <a:avLst/>
            <a:gdLst>
              <a:gd name="T0" fmla="*/ 2147483647 w 5758"/>
              <a:gd name="T1" fmla="*/ 2147483647 h 4763"/>
              <a:gd name="T2" fmla="*/ 2147483647 w 5758"/>
              <a:gd name="T3" fmla="*/ 2147483647 h 4763"/>
              <a:gd name="T4" fmla="*/ 2147483647 w 5758"/>
              <a:gd name="T5" fmla="*/ 2147483647 h 4763"/>
              <a:gd name="T6" fmla="*/ 2147483647 w 5758"/>
              <a:gd name="T7" fmla="*/ 2147483647 h 4763"/>
              <a:gd name="T8" fmla="*/ 2147483647 w 5758"/>
              <a:gd name="T9" fmla="*/ 2147483647 h 4763"/>
              <a:gd name="T10" fmla="*/ 2147483647 w 5758"/>
              <a:gd name="T11" fmla="*/ 2147483647 h 4763"/>
              <a:gd name="T12" fmla="*/ 2147483647 w 5758"/>
              <a:gd name="T13" fmla="*/ 2147483647 h 4763"/>
              <a:gd name="T14" fmla="*/ 2147483647 w 5758"/>
              <a:gd name="T15" fmla="*/ 2147483647 h 4763"/>
              <a:gd name="T16" fmla="*/ 2147483647 w 5758"/>
              <a:gd name="T17" fmla="*/ 2147483647 h 4763"/>
              <a:gd name="T18" fmla="*/ 2147483647 w 5758"/>
              <a:gd name="T19" fmla="*/ 2147483647 h 4763"/>
              <a:gd name="T20" fmla="*/ 2147483647 w 5758"/>
              <a:gd name="T21" fmla="*/ 2147483647 h 4763"/>
              <a:gd name="T22" fmla="*/ 2147483647 w 5758"/>
              <a:gd name="T23" fmla="*/ 2147483647 h 4763"/>
              <a:gd name="T24" fmla="*/ 2147483647 w 5758"/>
              <a:gd name="T25" fmla="*/ 2147483647 h 4763"/>
              <a:gd name="T26" fmla="*/ 2147483647 w 5758"/>
              <a:gd name="T27" fmla="*/ 2147483647 h 4763"/>
              <a:gd name="T28" fmla="*/ 2147483647 w 5758"/>
              <a:gd name="T29" fmla="*/ 2147483647 h 4763"/>
              <a:gd name="T30" fmla="*/ 2147483647 w 5758"/>
              <a:gd name="T31" fmla="*/ 2147483647 h 4763"/>
              <a:gd name="T32" fmla="*/ 2147483647 w 5758"/>
              <a:gd name="T33" fmla="*/ 2147483647 h 4763"/>
              <a:gd name="T34" fmla="*/ 2147483647 w 5758"/>
              <a:gd name="T35" fmla="*/ 2147483647 h 4763"/>
              <a:gd name="T36" fmla="*/ 2147483647 w 5758"/>
              <a:gd name="T37" fmla="*/ 2147483647 h 4763"/>
              <a:gd name="T38" fmla="*/ 2147483647 w 5758"/>
              <a:gd name="T39" fmla="*/ 2147483647 h 4763"/>
              <a:gd name="T40" fmla="*/ 2147483647 w 5758"/>
              <a:gd name="T41" fmla="*/ 2147483647 h 4763"/>
              <a:gd name="T42" fmla="*/ 2147483647 w 5758"/>
              <a:gd name="T43" fmla="*/ 2147483647 h 4763"/>
              <a:gd name="T44" fmla="*/ 2147483647 w 5758"/>
              <a:gd name="T45" fmla="*/ 2147483647 h 4763"/>
              <a:gd name="T46" fmla="*/ 2147483647 w 5758"/>
              <a:gd name="T47" fmla="*/ 2147483647 h 4763"/>
              <a:gd name="T48" fmla="*/ 2147483647 w 5758"/>
              <a:gd name="T49" fmla="*/ 2147483647 h 4763"/>
              <a:gd name="T50" fmla="*/ 2147483647 w 5758"/>
              <a:gd name="T51" fmla="*/ 2147483647 h 4763"/>
              <a:gd name="T52" fmla="*/ 2147483647 w 5758"/>
              <a:gd name="T53" fmla="*/ 2147483647 h 4763"/>
              <a:gd name="T54" fmla="*/ 2147483647 w 5758"/>
              <a:gd name="T55" fmla="*/ 2147483647 h 4763"/>
              <a:gd name="T56" fmla="*/ 2147483647 w 5758"/>
              <a:gd name="T57" fmla="*/ 2147483647 h 4763"/>
              <a:gd name="T58" fmla="*/ 2147483647 w 5758"/>
              <a:gd name="T59" fmla="*/ 2147483647 h 4763"/>
              <a:gd name="T60" fmla="*/ 2147483647 w 5758"/>
              <a:gd name="T61" fmla="*/ 2147483647 h 4763"/>
              <a:gd name="T62" fmla="*/ 2147483647 w 5758"/>
              <a:gd name="T63" fmla="*/ 2147483647 h 4763"/>
              <a:gd name="T64" fmla="*/ 2147483647 w 5758"/>
              <a:gd name="T65" fmla="*/ 2147483647 h 4763"/>
              <a:gd name="T66" fmla="*/ 2147483647 w 5758"/>
              <a:gd name="T67" fmla="*/ 2147483647 h 4763"/>
              <a:gd name="T68" fmla="*/ 2147483647 w 5758"/>
              <a:gd name="T69" fmla="*/ 2147483647 h 4763"/>
              <a:gd name="T70" fmla="*/ 2147483647 w 5758"/>
              <a:gd name="T71" fmla="*/ 2147483647 h 4763"/>
              <a:gd name="T72" fmla="*/ 2147483647 w 5758"/>
              <a:gd name="T73" fmla="*/ 2147483647 h 4763"/>
              <a:gd name="T74" fmla="*/ 2147483647 w 5758"/>
              <a:gd name="T75" fmla="*/ 2147483647 h 4763"/>
              <a:gd name="T76" fmla="*/ 2147483647 w 5758"/>
              <a:gd name="T77" fmla="*/ 2147483647 h 4763"/>
              <a:gd name="T78" fmla="*/ 2147483647 w 5758"/>
              <a:gd name="T79" fmla="*/ 2147483647 h 4763"/>
              <a:gd name="T80" fmla="*/ 2147483647 w 5758"/>
              <a:gd name="T81" fmla="*/ 2147483647 h 4763"/>
              <a:gd name="T82" fmla="*/ 2147483647 w 5758"/>
              <a:gd name="T83" fmla="*/ 2147483647 h 4763"/>
              <a:gd name="T84" fmla="*/ 2147483647 w 5758"/>
              <a:gd name="T85" fmla="*/ 2147483647 h 4763"/>
              <a:gd name="T86" fmla="*/ 2147483647 w 5758"/>
              <a:gd name="T87" fmla="*/ 2147483647 h 4763"/>
              <a:gd name="T88" fmla="*/ 2147483647 w 5758"/>
              <a:gd name="T89" fmla="*/ 2147483647 h 4763"/>
              <a:gd name="T90" fmla="*/ 2147483647 w 5758"/>
              <a:gd name="T91" fmla="*/ 2147483647 h 4763"/>
              <a:gd name="T92" fmla="*/ 2147483647 w 5758"/>
              <a:gd name="T93" fmla="*/ 2147483647 h 4763"/>
              <a:gd name="T94" fmla="*/ 2147483647 w 5758"/>
              <a:gd name="T95" fmla="*/ 2147483647 h 4763"/>
              <a:gd name="T96" fmla="*/ 2147483647 w 5758"/>
              <a:gd name="T97" fmla="*/ 2147483647 h 4763"/>
              <a:gd name="T98" fmla="*/ 2147483647 w 5758"/>
              <a:gd name="T99" fmla="*/ 2147483647 h 4763"/>
              <a:gd name="T100" fmla="*/ 2147483647 w 5758"/>
              <a:gd name="T101" fmla="*/ 2147483647 h 4763"/>
              <a:gd name="T102" fmla="*/ 2147483647 w 5758"/>
              <a:gd name="T103" fmla="*/ 2147483647 h 4763"/>
              <a:gd name="T104" fmla="*/ 2147483647 w 5758"/>
              <a:gd name="T105" fmla="*/ 2147483647 h 4763"/>
              <a:gd name="T106" fmla="*/ 2147483647 w 5758"/>
              <a:gd name="T107" fmla="*/ 2147483647 h 4763"/>
              <a:gd name="T108" fmla="*/ 2147483647 w 5758"/>
              <a:gd name="T109" fmla="*/ 2147483647 h 4763"/>
              <a:gd name="T110" fmla="*/ 2147483647 w 5758"/>
              <a:gd name="T111" fmla="*/ 2147483647 h 4763"/>
              <a:gd name="T112" fmla="*/ 2147483647 w 5758"/>
              <a:gd name="T113" fmla="*/ 2147483647 h 4763"/>
              <a:gd name="T114" fmla="*/ 2147483647 w 5758"/>
              <a:gd name="T115" fmla="*/ 2147483647 h 4763"/>
              <a:gd name="T116" fmla="*/ 0 w 5758"/>
              <a:gd name="T117" fmla="*/ 2147483647 h 4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58"/>
              <a:gd name="T178" fmla="*/ 0 h 4763"/>
              <a:gd name="T179" fmla="*/ 5758 w 5758"/>
              <a:gd name="T180" fmla="*/ 4763 h 4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58" h="4763">
                <a:moveTo>
                  <a:pt x="1914" y="3397"/>
                </a:moveTo>
                <a:lnTo>
                  <a:pt x="1914" y="3421"/>
                </a:lnTo>
                <a:lnTo>
                  <a:pt x="2642" y="3421"/>
                </a:lnTo>
                <a:lnTo>
                  <a:pt x="2642" y="3379"/>
                </a:lnTo>
                <a:lnTo>
                  <a:pt x="2856" y="3434"/>
                </a:lnTo>
                <a:lnTo>
                  <a:pt x="2856" y="3300"/>
                </a:lnTo>
                <a:lnTo>
                  <a:pt x="2254" y="3148"/>
                </a:lnTo>
                <a:lnTo>
                  <a:pt x="1998" y="3266"/>
                </a:lnTo>
                <a:lnTo>
                  <a:pt x="1983" y="3269"/>
                </a:lnTo>
                <a:lnTo>
                  <a:pt x="1970" y="3269"/>
                </a:lnTo>
                <a:lnTo>
                  <a:pt x="1964" y="3269"/>
                </a:lnTo>
                <a:lnTo>
                  <a:pt x="1959" y="3266"/>
                </a:lnTo>
                <a:lnTo>
                  <a:pt x="1956" y="3264"/>
                </a:lnTo>
                <a:lnTo>
                  <a:pt x="1953" y="3261"/>
                </a:lnTo>
                <a:lnTo>
                  <a:pt x="1951" y="3256"/>
                </a:lnTo>
                <a:lnTo>
                  <a:pt x="1949" y="3252"/>
                </a:lnTo>
                <a:lnTo>
                  <a:pt x="1951" y="3247"/>
                </a:lnTo>
                <a:lnTo>
                  <a:pt x="1953" y="3240"/>
                </a:lnTo>
                <a:lnTo>
                  <a:pt x="1956" y="3234"/>
                </a:lnTo>
                <a:lnTo>
                  <a:pt x="1961" y="3227"/>
                </a:lnTo>
                <a:lnTo>
                  <a:pt x="1967" y="3221"/>
                </a:lnTo>
                <a:lnTo>
                  <a:pt x="1975" y="3213"/>
                </a:lnTo>
                <a:lnTo>
                  <a:pt x="2180" y="3073"/>
                </a:lnTo>
                <a:lnTo>
                  <a:pt x="2198" y="3060"/>
                </a:lnTo>
                <a:lnTo>
                  <a:pt x="2217" y="3047"/>
                </a:lnTo>
                <a:lnTo>
                  <a:pt x="2238" y="3036"/>
                </a:lnTo>
                <a:lnTo>
                  <a:pt x="2262" y="3024"/>
                </a:lnTo>
                <a:lnTo>
                  <a:pt x="2288" y="3016"/>
                </a:lnTo>
                <a:lnTo>
                  <a:pt x="2315" y="3010"/>
                </a:lnTo>
                <a:lnTo>
                  <a:pt x="2344" y="3007"/>
                </a:lnTo>
                <a:lnTo>
                  <a:pt x="2375" y="3005"/>
                </a:lnTo>
                <a:lnTo>
                  <a:pt x="2856" y="3015"/>
                </a:lnTo>
                <a:lnTo>
                  <a:pt x="2856" y="2886"/>
                </a:lnTo>
                <a:lnTo>
                  <a:pt x="2380" y="2876"/>
                </a:lnTo>
                <a:lnTo>
                  <a:pt x="2359" y="2876"/>
                </a:lnTo>
                <a:lnTo>
                  <a:pt x="2338" y="2878"/>
                </a:lnTo>
                <a:lnTo>
                  <a:pt x="2317" y="2879"/>
                </a:lnTo>
                <a:lnTo>
                  <a:pt x="2297" y="2883"/>
                </a:lnTo>
                <a:lnTo>
                  <a:pt x="2259" y="2892"/>
                </a:lnTo>
                <a:lnTo>
                  <a:pt x="2222" y="2904"/>
                </a:lnTo>
                <a:lnTo>
                  <a:pt x="2188" y="2920"/>
                </a:lnTo>
                <a:lnTo>
                  <a:pt x="2154" y="2936"/>
                </a:lnTo>
                <a:lnTo>
                  <a:pt x="2125" y="2955"/>
                </a:lnTo>
                <a:lnTo>
                  <a:pt x="2096" y="2974"/>
                </a:lnTo>
                <a:lnTo>
                  <a:pt x="1859" y="3161"/>
                </a:lnTo>
                <a:lnTo>
                  <a:pt x="1841" y="3182"/>
                </a:lnTo>
                <a:lnTo>
                  <a:pt x="1825" y="3200"/>
                </a:lnTo>
                <a:lnTo>
                  <a:pt x="1812" y="3219"/>
                </a:lnTo>
                <a:lnTo>
                  <a:pt x="1803" y="3239"/>
                </a:lnTo>
                <a:lnTo>
                  <a:pt x="1796" y="3258"/>
                </a:lnTo>
                <a:lnTo>
                  <a:pt x="1793" y="3277"/>
                </a:lnTo>
                <a:lnTo>
                  <a:pt x="1793" y="3297"/>
                </a:lnTo>
                <a:lnTo>
                  <a:pt x="1798" y="3318"/>
                </a:lnTo>
                <a:lnTo>
                  <a:pt x="1806" y="3337"/>
                </a:lnTo>
                <a:lnTo>
                  <a:pt x="1816" y="3353"/>
                </a:lnTo>
                <a:lnTo>
                  <a:pt x="1829" y="3366"/>
                </a:lnTo>
                <a:lnTo>
                  <a:pt x="1841" y="3376"/>
                </a:lnTo>
                <a:lnTo>
                  <a:pt x="1858" y="3385"/>
                </a:lnTo>
                <a:lnTo>
                  <a:pt x="1875" y="3390"/>
                </a:lnTo>
                <a:lnTo>
                  <a:pt x="1895" y="3395"/>
                </a:lnTo>
                <a:lnTo>
                  <a:pt x="1914" y="3397"/>
                </a:lnTo>
                <a:close/>
                <a:moveTo>
                  <a:pt x="4150" y="1275"/>
                </a:moveTo>
                <a:lnTo>
                  <a:pt x="4150" y="1275"/>
                </a:lnTo>
                <a:lnTo>
                  <a:pt x="4176" y="1275"/>
                </a:lnTo>
                <a:lnTo>
                  <a:pt x="4203" y="1271"/>
                </a:lnTo>
                <a:lnTo>
                  <a:pt x="4229" y="1268"/>
                </a:lnTo>
                <a:lnTo>
                  <a:pt x="4253" y="1263"/>
                </a:lnTo>
                <a:lnTo>
                  <a:pt x="4279" y="1257"/>
                </a:lnTo>
                <a:lnTo>
                  <a:pt x="4303" y="1249"/>
                </a:lnTo>
                <a:lnTo>
                  <a:pt x="4327" y="1241"/>
                </a:lnTo>
                <a:lnTo>
                  <a:pt x="4350" y="1231"/>
                </a:lnTo>
                <a:lnTo>
                  <a:pt x="4372" y="1218"/>
                </a:lnTo>
                <a:lnTo>
                  <a:pt x="4395" y="1207"/>
                </a:lnTo>
                <a:lnTo>
                  <a:pt x="4416" y="1192"/>
                </a:lnTo>
                <a:lnTo>
                  <a:pt x="4437" y="1178"/>
                </a:lnTo>
                <a:lnTo>
                  <a:pt x="4456" y="1162"/>
                </a:lnTo>
                <a:lnTo>
                  <a:pt x="4476" y="1146"/>
                </a:lnTo>
                <a:lnTo>
                  <a:pt x="4495" y="1128"/>
                </a:lnTo>
                <a:lnTo>
                  <a:pt x="4511" y="1110"/>
                </a:lnTo>
                <a:lnTo>
                  <a:pt x="4529" y="1089"/>
                </a:lnTo>
                <a:lnTo>
                  <a:pt x="4545" y="1070"/>
                </a:lnTo>
                <a:lnTo>
                  <a:pt x="4559" y="1049"/>
                </a:lnTo>
                <a:lnTo>
                  <a:pt x="4574" y="1026"/>
                </a:lnTo>
                <a:lnTo>
                  <a:pt x="4587" y="1004"/>
                </a:lnTo>
                <a:lnTo>
                  <a:pt x="4598" y="981"/>
                </a:lnTo>
                <a:lnTo>
                  <a:pt x="4609" y="957"/>
                </a:lnTo>
                <a:lnTo>
                  <a:pt x="4619" y="931"/>
                </a:lnTo>
                <a:lnTo>
                  <a:pt x="4629" y="907"/>
                </a:lnTo>
                <a:lnTo>
                  <a:pt x="4637" y="881"/>
                </a:lnTo>
                <a:lnTo>
                  <a:pt x="4643" y="856"/>
                </a:lnTo>
                <a:lnTo>
                  <a:pt x="4648" y="828"/>
                </a:lnTo>
                <a:lnTo>
                  <a:pt x="4653" y="801"/>
                </a:lnTo>
                <a:lnTo>
                  <a:pt x="4656" y="773"/>
                </a:lnTo>
                <a:lnTo>
                  <a:pt x="4658" y="746"/>
                </a:lnTo>
                <a:lnTo>
                  <a:pt x="4659" y="719"/>
                </a:lnTo>
                <a:lnTo>
                  <a:pt x="4659" y="479"/>
                </a:lnTo>
                <a:lnTo>
                  <a:pt x="4658" y="451"/>
                </a:lnTo>
                <a:lnTo>
                  <a:pt x="4656" y="424"/>
                </a:lnTo>
                <a:lnTo>
                  <a:pt x="4653" y="398"/>
                </a:lnTo>
                <a:lnTo>
                  <a:pt x="4650" y="372"/>
                </a:lnTo>
                <a:lnTo>
                  <a:pt x="4645" y="346"/>
                </a:lnTo>
                <a:lnTo>
                  <a:pt x="4638" y="322"/>
                </a:lnTo>
                <a:lnTo>
                  <a:pt x="4632" y="300"/>
                </a:lnTo>
                <a:lnTo>
                  <a:pt x="4624" y="277"/>
                </a:lnTo>
                <a:lnTo>
                  <a:pt x="4616" y="256"/>
                </a:lnTo>
                <a:lnTo>
                  <a:pt x="4606" y="235"/>
                </a:lnTo>
                <a:lnTo>
                  <a:pt x="4596" y="214"/>
                </a:lnTo>
                <a:lnTo>
                  <a:pt x="4585" y="195"/>
                </a:lnTo>
                <a:lnTo>
                  <a:pt x="4563" y="160"/>
                </a:lnTo>
                <a:lnTo>
                  <a:pt x="4537" y="129"/>
                </a:lnTo>
                <a:lnTo>
                  <a:pt x="4511" y="100"/>
                </a:lnTo>
                <a:lnTo>
                  <a:pt x="4482" y="74"/>
                </a:lnTo>
                <a:lnTo>
                  <a:pt x="4455" y="53"/>
                </a:lnTo>
                <a:lnTo>
                  <a:pt x="4426" y="35"/>
                </a:lnTo>
                <a:lnTo>
                  <a:pt x="4397" y="23"/>
                </a:lnTo>
                <a:lnTo>
                  <a:pt x="4368" y="13"/>
                </a:lnTo>
                <a:lnTo>
                  <a:pt x="4340" y="6"/>
                </a:lnTo>
                <a:lnTo>
                  <a:pt x="4313" y="5"/>
                </a:lnTo>
                <a:lnTo>
                  <a:pt x="3643" y="0"/>
                </a:lnTo>
                <a:lnTo>
                  <a:pt x="3643" y="110"/>
                </a:lnTo>
                <a:lnTo>
                  <a:pt x="3817" y="147"/>
                </a:lnTo>
                <a:lnTo>
                  <a:pt x="3797" y="166"/>
                </a:lnTo>
                <a:lnTo>
                  <a:pt x="3778" y="187"/>
                </a:lnTo>
                <a:lnTo>
                  <a:pt x="3760" y="209"/>
                </a:lnTo>
                <a:lnTo>
                  <a:pt x="3743" y="232"/>
                </a:lnTo>
                <a:lnTo>
                  <a:pt x="3728" y="256"/>
                </a:lnTo>
                <a:lnTo>
                  <a:pt x="3714" y="282"/>
                </a:lnTo>
                <a:lnTo>
                  <a:pt x="3701" y="308"/>
                </a:lnTo>
                <a:lnTo>
                  <a:pt x="3688" y="334"/>
                </a:lnTo>
                <a:lnTo>
                  <a:pt x="3676" y="361"/>
                </a:lnTo>
                <a:lnTo>
                  <a:pt x="3668" y="388"/>
                </a:lnTo>
                <a:lnTo>
                  <a:pt x="3660" y="417"/>
                </a:lnTo>
                <a:lnTo>
                  <a:pt x="3652" y="446"/>
                </a:lnTo>
                <a:lnTo>
                  <a:pt x="3647" y="477"/>
                </a:lnTo>
                <a:lnTo>
                  <a:pt x="3644" y="506"/>
                </a:lnTo>
                <a:lnTo>
                  <a:pt x="3641" y="537"/>
                </a:lnTo>
                <a:lnTo>
                  <a:pt x="3641" y="567"/>
                </a:lnTo>
                <a:lnTo>
                  <a:pt x="3641" y="719"/>
                </a:lnTo>
                <a:lnTo>
                  <a:pt x="3641" y="746"/>
                </a:lnTo>
                <a:lnTo>
                  <a:pt x="3643" y="773"/>
                </a:lnTo>
                <a:lnTo>
                  <a:pt x="3646" y="801"/>
                </a:lnTo>
                <a:lnTo>
                  <a:pt x="3651" y="828"/>
                </a:lnTo>
                <a:lnTo>
                  <a:pt x="3657" y="856"/>
                </a:lnTo>
                <a:lnTo>
                  <a:pt x="3664" y="881"/>
                </a:lnTo>
                <a:lnTo>
                  <a:pt x="3672" y="907"/>
                </a:lnTo>
                <a:lnTo>
                  <a:pt x="3680" y="931"/>
                </a:lnTo>
                <a:lnTo>
                  <a:pt x="3689" y="957"/>
                </a:lnTo>
                <a:lnTo>
                  <a:pt x="3701" y="981"/>
                </a:lnTo>
                <a:lnTo>
                  <a:pt x="3714" y="1004"/>
                </a:lnTo>
                <a:lnTo>
                  <a:pt x="3726" y="1026"/>
                </a:lnTo>
                <a:lnTo>
                  <a:pt x="3739" y="1049"/>
                </a:lnTo>
                <a:lnTo>
                  <a:pt x="3755" y="1070"/>
                </a:lnTo>
                <a:lnTo>
                  <a:pt x="3772" y="1089"/>
                </a:lnTo>
                <a:lnTo>
                  <a:pt x="3788" y="1110"/>
                </a:lnTo>
                <a:lnTo>
                  <a:pt x="3805" y="1128"/>
                </a:lnTo>
                <a:lnTo>
                  <a:pt x="3823" y="1146"/>
                </a:lnTo>
                <a:lnTo>
                  <a:pt x="3842" y="1162"/>
                </a:lnTo>
                <a:lnTo>
                  <a:pt x="3862" y="1178"/>
                </a:lnTo>
                <a:lnTo>
                  <a:pt x="3883" y="1192"/>
                </a:lnTo>
                <a:lnTo>
                  <a:pt x="3904" y="1207"/>
                </a:lnTo>
                <a:lnTo>
                  <a:pt x="3926" y="1218"/>
                </a:lnTo>
                <a:lnTo>
                  <a:pt x="3949" y="1231"/>
                </a:lnTo>
                <a:lnTo>
                  <a:pt x="3973" y="1241"/>
                </a:lnTo>
                <a:lnTo>
                  <a:pt x="3995" y="1249"/>
                </a:lnTo>
                <a:lnTo>
                  <a:pt x="4021" y="1257"/>
                </a:lnTo>
                <a:lnTo>
                  <a:pt x="4045" y="1263"/>
                </a:lnTo>
                <a:lnTo>
                  <a:pt x="4071" y="1268"/>
                </a:lnTo>
                <a:lnTo>
                  <a:pt x="4097" y="1271"/>
                </a:lnTo>
                <a:lnTo>
                  <a:pt x="4123" y="1275"/>
                </a:lnTo>
                <a:lnTo>
                  <a:pt x="4150" y="1275"/>
                </a:lnTo>
                <a:close/>
                <a:moveTo>
                  <a:pt x="3770" y="567"/>
                </a:moveTo>
                <a:lnTo>
                  <a:pt x="3770" y="567"/>
                </a:lnTo>
                <a:lnTo>
                  <a:pt x="3770" y="537"/>
                </a:lnTo>
                <a:lnTo>
                  <a:pt x="3773" y="504"/>
                </a:lnTo>
                <a:lnTo>
                  <a:pt x="3778" y="474"/>
                </a:lnTo>
                <a:lnTo>
                  <a:pt x="3786" y="445"/>
                </a:lnTo>
                <a:lnTo>
                  <a:pt x="3794" y="416"/>
                </a:lnTo>
                <a:lnTo>
                  <a:pt x="3805" y="388"/>
                </a:lnTo>
                <a:lnTo>
                  <a:pt x="3817" y="361"/>
                </a:lnTo>
                <a:lnTo>
                  <a:pt x="3830" y="335"/>
                </a:lnTo>
                <a:lnTo>
                  <a:pt x="3846" y="311"/>
                </a:lnTo>
                <a:lnTo>
                  <a:pt x="3862" y="288"/>
                </a:lnTo>
                <a:lnTo>
                  <a:pt x="3879" y="267"/>
                </a:lnTo>
                <a:lnTo>
                  <a:pt x="3899" y="247"/>
                </a:lnTo>
                <a:lnTo>
                  <a:pt x="3918" y="229"/>
                </a:lnTo>
                <a:lnTo>
                  <a:pt x="3939" y="211"/>
                </a:lnTo>
                <a:lnTo>
                  <a:pt x="3962" y="197"/>
                </a:lnTo>
                <a:lnTo>
                  <a:pt x="3984" y="182"/>
                </a:lnTo>
                <a:lnTo>
                  <a:pt x="4210" y="230"/>
                </a:lnTo>
                <a:lnTo>
                  <a:pt x="4134" y="424"/>
                </a:lnTo>
                <a:lnTo>
                  <a:pt x="4339" y="424"/>
                </a:lnTo>
                <a:lnTo>
                  <a:pt x="4353" y="703"/>
                </a:lnTo>
                <a:lnTo>
                  <a:pt x="4530" y="703"/>
                </a:lnTo>
                <a:lnTo>
                  <a:pt x="4530" y="719"/>
                </a:lnTo>
                <a:lnTo>
                  <a:pt x="4529" y="741"/>
                </a:lnTo>
                <a:lnTo>
                  <a:pt x="4527" y="762"/>
                </a:lnTo>
                <a:lnTo>
                  <a:pt x="4526" y="785"/>
                </a:lnTo>
                <a:lnTo>
                  <a:pt x="4522" y="806"/>
                </a:lnTo>
                <a:lnTo>
                  <a:pt x="4517" y="827"/>
                </a:lnTo>
                <a:lnTo>
                  <a:pt x="4513" y="848"/>
                </a:lnTo>
                <a:lnTo>
                  <a:pt x="4500" y="888"/>
                </a:lnTo>
                <a:lnTo>
                  <a:pt x="4482" y="925"/>
                </a:lnTo>
                <a:lnTo>
                  <a:pt x="4463" y="960"/>
                </a:lnTo>
                <a:lnTo>
                  <a:pt x="4442" y="993"/>
                </a:lnTo>
                <a:lnTo>
                  <a:pt x="4416" y="1023"/>
                </a:lnTo>
                <a:lnTo>
                  <a:pt x="4389" y="1051"/>
                </a:lnTo>
                <a:lnTo>
                  <a:pt x="4360" y="1075"/>
                </a:lnTo>
                <a:lnTo>
                  <a:pt x="4327" y="1096"/>
                </a:lnTo>
                <a:lnTo>
                  <a:pt x="4295" y="1113"/>
                </a:lnTo>
                <a:lnTo>
                  <a:pt x="4277" y="1121"/>
                </a:lnTo>
                <a:lnTo>
                  <a:pt x="4260" y="1128"/>
                </a:lnTo>
                <a:lnTo>
                  <a:pt x="4242" y="1133"/>
                </a:lnTo>
                <a:lnTo>
                  <a:pt x="4224" y="1138"/>
                </a:lnTo>
                <a:lnTo>
                  <a:pt x="4207" y="1141"/>
                </a:lnTo>
                <a:lnTo>
                  <a:pt x="4187" y="1144"/>
                </a:lnTo>
                <a:lnTo>
                  <a:pt x="4169" y="1146"/>
                </a:lnTo>
                <a:lnTo>
                  <a:pt x="4150" y="1146"/>
                </a:lnTo>
                <a:lnTo>
                  <a:pt x="4131" y="1146"/>
                </a:lnTo>
                <a:lnTo>
                  <a:pt x="4111" y="1144"/>
                </a:lnTo>
                <a:lnTo>
                  <a:pt x="4094" y="1141"/>
                </a:lnTo>
                <a:lnTo>
                  <a:pt x="4074" y="1138"/>
                </a:lnTo>
                <a:lnTo>
                  <a:pt x="4057" y="1133"/>
                </a:lnTo>
                <a:lnTo>
                  <a:pt x="4039" y="1128"/>
                </a:lnTo>
                <a:lnTo>
                  <a:pt x="4021" y="1121"/>
                </a:lnTo>
                <a:lnTo>
                  <a:pt x="4004" y="1113"/>
                </a:lnTo>
                <a:lnTo>
                  <a:pt x="3971" y="1096"/>
                </a:lnTo>
                <a:lnTo>
                  <a:pt x="3939" y="1075"/>
                </a:lnTo>
                <a:lnTo>
                  <a:pt x="3910" y="1051"/>
                </a:lnTo>
                <a:lnTo>
                  <a:pt x="3883" y="1023"/>
                </a:lnTo>
                <a:lnTo>
                  <a:pt x="3859" y="993"/>
                </a:lnTo>
                <a:lnTo>
                  <a:pt x="3836" y="960"/>
                </a:lnTo>
                <a:lnTo>
                  <a:pt x="3817" y="925"/>
                </a:lnTo>
                <a:lnTo>
                  <a:pt x="3801" y="888"/>
                </a:lnTo>
                <a:lnTo>
                  <a:pt x="3788" y="848"/>
                </a:lnTo>
                <a:lnTo>
                  <a:pt x="3781" y="827"/>
                </a:lnTo>
                <a:lnTo>
                  <a:pt x="3778" y="806"/>
                </a:lnTo>
                <a:lnTo>
                  <a:pt x="3775" y="785"/>
                </a:lnTo>
                <a:lnTo>
                  <a:pt x="3772" y="762"/>
                </a:lnTo>
                <a:lnTo>
                  <a:pt x="3770" y="741"/>
                </a:lnTo>
                <a:lnTo>
                  <a:pt x="3770" y="719"/>
                </a:lnTo>
                <a:lnTo>
                  <a:pt x="3770" y="567"/>
                </a:lnTo>
                <a:close/>
                <a:moveTo>
                  <a:pt x="4874" y="1568"/>
                </a:moveTo>
                <a:lnTo>
                  <a:pt x="4874" y="1568"/>
                </a:lnTo>
                <a:lnTo>
                  <a:pt x="4859" y="1529"/>
                </a:lnTo>
                <a:lnTo>
                  <a:pt x="4843" y="1495"/>
                </a:lnTo>
                <a:lnTo>
                  <a:pt x="4835" y="1479"/>
                </a:lnTo>
                <a:lnTo>
                  <a:pt x="4825" y="1466"/>
                </a:lnTo>
                <a:lnTo>
                  <a:pt x="4816" y="1453"/>
                </a:lnTo>
                <a:lnTo>
                  <a:pt x="4806" y="1441"/>
                </a:lnTo>
                <a:lnTo>
                  <a:pt x="4795" y="1431"/>
                </a:lnTo>
                <a:lnTo>
                  <a:pt x="4783" y="1421"/>
                </a:lnTo>
                <a:lnTo>
                  <a:pt x="4772" y="1411"/>
                </a:lnTo>
                <a:lnTo>
                  <a:pt x="4761" y="1405"/>
                </a:lnTo>
                <a:lnTo>
                  <a:pt x="4748" y="1399"/>
                </a:lnTo>
                <a:lnTo>
                  <a:pt x="4737" y="1392"/>
                </a:lnTo>
                <a:lnTo>
                  <a:pt x="4724" y="1387"/>
                </a:lnTo>
                <a:lnTo>
                  <a:pt x="4709" y="1384"/>
                </a:lnTo>
                <a:lnTo>
                  <a:pt x="4696" y="1381"/>
                </a:lnTo>
                <a:lnTo>
                  <a:pt x="4682" y="1379"/>
                </a:lnTo>
                <a:lnTo>
                  <a:pt x="4653" y="1379"/>
                </a:lnTo>
                <a:lnTo>
                  <a:pt x="4622" y="1382"/>
                </a:lnTo>
                <a:lnTo>
                  <a:pt x="4588" y="1387"/>
                </a:lnTo>
                <a:lnTo>
                  <a:pt x="4555" y="1397"/>
                </a:lnTo>
                <a:lnTo>
                  <a:pt x="4519" y="1408"/>
                </a:lnTo>
                <a:lnTo>
                  <a:pt x="4484" y="1423"/>
                </a:lnTo>
                <a:lnTo>
                  <a:pt x="4445" y="1439"/>
                </a:lnTo>
                <a:lnTo>
                  <a:pt x="4091" y="1664"/>
                </a:lnTo>
                <a:lnTo>
                  <a:pt x="4070" y="1679"/>
                </a:lnTo>
                <a:lnTo>
                  <a:pt x="4050" y="1695"/>
                </a:lnTo>
                <a:lnTo>
                  <a:pt x="4029" y="1714"/>
                </a:lnTo>
                <a:lnTo>
                  <a:pt x="4010" y="1735"/>
                </a:lnTo>
                <a:lnTo>
                  <a:pt x="3991" y="1760"/>
                </a:lnTo>
                <a:lnTo>
                  <a:pt x="3971" y="1785"/>
                </a:lnTo>
                <a:lnTo>
                  <a:pt x="3955" y="1811"/>
                </a:lnTo>
                <a:lnTo>
                  <a:pt x="3939" y="1838"/>
                </a:lnTo>
                <a:lnTo>
                  <a:pt x="3925" y="1867"/>
                </a:lnTo>
                <a:lnTo>
                  <a:pt x="3913" y="1898"/>
                </a:lnTo>
                <a:lnTo>
                  <a:pt x="3902" y="1929"/>
                </a:lnTo>
                <a:lnTo>
                  <a:pt x="3896" y="1959"/>
                </a:lnTo>
                <a:lnTo>
                  <a:pt x="3891" y="1990"/>
                </a:lnTo>
                <a:lnTo>
                  <a:pt x="3888" y="2022"/>
                </a:lnTo>
                <a:lnTo>
                  <a:pt x="3889" y="2053"/>
                </a:lnTo>
                <a:lnTo>
                  <a:pt x="3892" y="2083"/>
                </a:lnTo>
                <a:lnTo>
                  <a:pt x="3939" y="2320"/>
                </a:lnTo>
                <a:lnTo>
                  <a:pt x="3664" y="2725"/>
                </a:lnTo>
                <a:lnTo>
                  <a:pt x="2914" y="2871"/>
                </a:lnTo>
                <a:lnTo>
                  <a:pt x="2914" y="3418"/>
                </a:lnTo>
                <a:lnTo>
                  <a:pt x="4074" y="3418"/>
                </a:lnTo>
                <a:lnTo>
                  <a:pt x="4730" y="2678"/>
                </a:lnTo>
                <a:lnTo>
                  <a:pt x="4820" y="2765"/>
                </a:lnTo>
                <a:lnTo>
                  <a:pt x="4169" y="3487"/>
                </a:lnTo>
                <a:lnTo>
                  <a:pt x="4281" y="4054"/>
                </a:lnTo>
                <a:lnTo>
                  <a:pt x="3063" y="4199"/>
                </a:lnTo>
                <a:lnTo>
                  <a:pt x="3040" y="4202"/>
                </a:lnTo>
                <a:lnTo>
                  <a:pt x="3019" y="4207"/>
                </a:lnTo>
                <a:lnTo>
                  <a:pt x="2995" y="4212"/>
                </a:lnTo>
                <a:lnTo>
                  <a:pt x="2972" y="4220"/>
                </a:lnTo>
                <a:lnTo>
                  <a:pt x="2948" y="4228"/>
                </a:lnTo>
                <a:lnTo>
                  <a:pt x="2926" y="4239"/>
                </a:lnTo>
                <a:lnTo>
                  <a:pt x="2902" y="4249"/>
                </a:lnTo>
                <a:lnTo>
                  <a:pt x="2877" y="4262"/>
                </a:lnTo>
                <a:lnTo>
                  <a:pt x="2831" y="4289"/>
                </a:lnTo>
                <a:lnTo>
                  <a:pt x="2782" y="4322"/>
                </a:lnTo>
                <a:lnTo>
                  <a:pt x="2737" y="4357"/>
                </a:lnTo>
                <a:lnTo>
                  <a:pt x="2694" y="4394"/>
                </a:lnTo>
                <a:lnTo>
                  <a:pt x="2673" y="4415"/>
                </a:lnTo>
                <a:lnTo>
                  <a:pt x="2653" y="4436"/>
                </a:lnTo>
                <a:lnTo>
                  <a:pt x="2634" y="4457"/>
                </a:lnTo>
                <a:lnTo>
                  <a:pt x="2616" y="4479"/>
                </a:lnTo>
                <a:lnTo>
                  <a:pt x="2599" y="4500"/>
                </a:lnTo>
                <a:lnTo>
                  <a:pt x="2583" y="4523"/>
                </a:lnTo>
                <a:lnTo>
                  <a:pt x="2568" y="4547"/>
                </a:lnTo>
                <a:lnTo>
                  <a:pt x="2554" y="4570"/>
                </a:lnTo>
                <a:lnTo>
                  <a:pt x="2541" y="4594"/>
                </a:lnTo>
                <a:lnTo>
                  <a:pt x="2531" y="4618"/>
                </a:lnTo>
                <a:lnTo>
                  <a:pt x="2521" y="4642"/>
                </a:lnTo>
                <a:lnTo>
                  <a:pt x="2513" y="4666"/>
                </a:lnTo>
                <a:lnTo>
                  <a:pt x="2507" y="4690"/>
                </a:lnTo>
                <a:lnTo>
                  <a:pt x="2502" y="4715"/>
                </a:lnTo>
                <a:lnTo>
                  <a:pt x="2499" y="4739"/>
                </a:lnTo>
                <a:lnTo>
                  <a:pt x="2497" y="4763"/>
                </a:lnTo>
                <a:lnTo>
                  <a:pt x="5758" y="4763"/>
                </a:lnTo>
                <a:lnTo>
                  <a:pt x="5758" y="3777"/>
                </a:lnTo>
                <a:lnTo>
                  <a:pt x="4874" y="1568"/>
                </a:lnTo>
                <a:close/>
                <a:moveTo>
                  <a:pt x="522" y="3434"/>
                </a:moveTo>
                <a:lnTo>
                  <a:pt x="1464" y="3434"/>
                </a:lnTo>
                <a:lnTo>
                  <a:pt x="1464" y="3305"/>
                </a:lnTo>
                <a:lnTo>
                  <a:pt x="522" y="3305"/>
                </a:lnTo>
                <a:lnTo>
                  <a:pt x="507" y="3303"/>
                </a:lnTo>
                <a:lnTo>
                  <a:pt x="493" y="3302"/>
                </a:lnTo>
                <a:lnTo>
                  <a:pt x="480" y="3298"/>
                </a:lnTo>
                <a:lnTo>
                  <a:pt x="469" y="3293"/>
                </a:lnTo>
                <a:lnTo>
                  <a:pt x="459" y="3287"/>
                </a:lnTo>
                <a:lnTo>
                  <a:pt x="449" y="3279"/>
                </a:lnTo>
                <a:lnTo>
                  <a:pt x="441" y="3271"/>
                </a:lnTo>
                <a:lnTo>
                  <a:pt x="435" y="3260"/>
                </a:lnTo>
                <a:lnTo>
                  <a:pt x="430" y="3248"/>
                </a:lnTo>
                <a:lnTo>
                  <a:pt x="427" y="3235"/>
                </a:lnTo>
                <a:lnTo>
                  <a:pt x="425" y="3219"/>
                </a:lnTo>
                <a:lnTo>
                  <a:pt x="425" y="3203"/>
                </a:lnTo>
                <a:lnTo>
                  <a:pt x="427" y="3186"/>
                </a:lnTo>
                <a:lnTo>
                  <a:pt x="432" y="3166"/>
                </a:lnTo>
                <a:lnTo>
                  <a:pt x="437" y="3145"/>
                </a:lnTo>
                <a:lnTo>
                  <a:pt x="445" y="3123"/>
                </a:lnTo>
                <a:lnTo>
                  <a:pt x="971" y="1742"/>
                </a:lnTo>
                <a:lnTo>
                  <a:pt x="1000" y="1892"/>
                </a:lnTo>
                <a:lnTo>
                  <a:pt x="1031" y="2040"/>
                </a:lnTo>
                <a:lnTo>
                  <a:pt x="1063" y="2188"/>
                </a:lnTo>
                <a:lnTo>
                  <a:pt x="1099" y="2336"/>
                </a:lnTo>
                <a:lnTo>
                  <a:pt x="1136" y="2485"/>
                </a:lnTo>
                <a:lnTo>
                  <a:pt x="1176" y="2631"/>
                </a:lnTo>
                <a:lnTo>
                  <a:pt x="1218" y="2778"/>
                </a:lnTo>
                <a:lnTo>
                  <a:pt x="1261" y="2925"/>
                </a:lnTo>
                <a:lnTo>
                  <a:pt x="1448" y="2887"/>
                </a:lnTo>
                <a:lnTo>
                  <a:pt x="1007" y="335"/>
                </a:lnTo>
                <a:lnTo>
                  <a:pt x="820" y="372"/>
                </a:lnTo>
                <a:lnTo>
                  <a:pt x="826" y="514"/>
                </a:lnTo>
                <a:lnTo>
                  <a:pt x="836" y="654"/>
                </a:lnTo>
                <a:lnTo>
                  <a:pt x="847" y="794"/>
                </a:lnTo>
                <a:lnTo>
                  <a:pt x="860" y="935"/>
                </a:lnTo>
                <a:lnTo>
                  <a:pt x="875" y="1075"/>
                </a:lnTo>
                <a:lnTo>
                  <a:pt x="891" y="1213"/>
                </a:lnTo>
                <a:lnTo>
                  <a:pt x="910" y="1352"/>
                </a:lnTo>
                <a:lnTo>
                  <a:pt x="930" y="1490"/>
                </a:lnTo>
                <a:lnTo>
                  <a:pt x="324" y="3076"/>
                </a:lnTo>
                <a:lnTo>
                  <a:pt x="314" y="3105"/>
                </a:lnTo>
                <a:lnTo>
                  <a:pt x="308" y="3136"/>
                </a:lnTo>
                <a:lnTo>
                  <a:pt x="303" y="3165"/>
                </a:lnTo>
                <a:lnTo>
                  <a:pt x="300" y="3195"/>
                </a:lnTo>
                <a:lnTo>
                  <a:pt x="300" y="3226"/>
                </a:lnTo>
                <a:lnTo>
                  <a:pt x="303" y="3255"/>
                </a:lnTo>
                <a:lnTo>
                  <a:pt x="308" y="3284"/>
                </a:lnTo>
                <a:lnTo>
                  <a:pt x="317" y="3311"/>
                </a:lnTo>
                <a:lnTo>
                  <a:pt x="322" y="3324"/>
                </a:lnTo>
                <a:lnTo>
                  <a:pt x="330" y="3337"/>
                </a:lnTo>
                <a:lnTo>
                  <a:pt x="337" y="3348"/>
                </a:lnTo>
                <a:lnTo>
                  <a:pt x="345" y="3360"/>
                </a:lnTo>
                <a:lnTo>
                  <a:pt x="354" y="3371"/>
                </a:lnTo>
                <a:lnTo>
                  <a:pt x="364" y="3381"/>
                </a:lnTo>
                <a:lnTo>
                  <a:pt x="375" y="3390"/>
                </a:lnTo>
                <a:lnTo>
                  <a:pt x="388" y="3398"/>
                </a:lnTo>
                <a:lnTo>
                  <a:pt x="401" y="3406"/>
                </a:lnTo>
                <a:lnTo>
                  <a:pt x="416" y="3413"/>
                </a:lnTo>
                <a:lnTo>
                  <a:pt x="430" y="3419"/>
                </a:lnTo>
                <a:lnTo>
                  <a:pt x="446" y="3424"/>
                </a:lnTo>
                <a:lnTo>
                  <a:pt x="464" y="3429"/>
                </a:lnTo>
                <a:lnTo>
                  <a:pt x="482" y="3430"/>
                </a:lnTo>
                <a:lnTo>
                  <a:pt x="501" y="3432"/>
                </a:lnTo>
                <a:lnTo>
                  <a:pt x="522" y="3434"/>
                </a:lnTo>
                <a:close/>
                <a:moveTo>
                  <a:pt x="3833" y="3516"/>
                </a:moveTo>
                <a:lnTo>
                  <a:pt x="0" y="3516"/>
                </a:lnTo>
                <a:lnTo>
                  <a:pt x="0" y="3774"/>
                </a:lnTo>
                <a:lnTo>
                  <a:pt x="3833" y="3774"/>
                </a:lnTo>
                <a:lnTo>
                  <a:pt x="3833" y="35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4932F8F8-57D1-8F1E-7438-482FBD3AA6C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22778" y="5735523"/>
            <a:ext cx="534194" cy="442242"/>
          </a:xfrm>
          <a:custGeom>
            <a:avLst/>
            <a:gdLst>
              <a:gd name="T0" fmla="*/ 2147483647 w 5758"/>
              <a:gd name="T1" fmla="*/ 2147483647 h 4763"/>
              <a:gd name="T2" fmla="*/ 2147483647 w 5758"/>
              <a:gd name="T3" fmla="*/ 2147483647 h 4763"/>
              <a:gd name="T4" fmla="*/ 2147483647 w 5758"/>
              <a:gd name="T5" fmla="*/ 2147483647 h 4763"/>
              <a:gd name="T6" fmla="*/ 2147483647 w 5758"/>
              <a:gd name="T7" fmla="*/ 2147483647 h 4763"/>
              <a:gd name="T8" fmla="*/ 2147483647 w 5758"/>
              <a:gd name="T9" fmla="*/ 2147483647 h 4763"/>
              <a:gd name="T10" fmla="*/ 2147483647 w 5758"/>
              <a:gd name="T11" fmla="*/ 2147483647 h 4763"/>
              <a:gd name="T12" fmla="*/ 2147483647 w 5758"/>
              <a:gd name="T13" fmla="*/ 2147483647 h 4763"/>
              <a:gd name="T14" fmla="*/ 2147483647 w 5758"/>
              <a:gd name="T15" fmla="*/ 2147483647 h 4763"/>
              <a:gd name="T16" fmla="*/ 2147483647 w 5758"/>
              <a:gd name="T17" fmla="*/ 2147483647 h 4763"/>
              <a:gd name="T18" fmla="*/ 2147483647 w 5758"/>
              <a:gd name="T19" fmla="*/ 2147483647 h 4763"/>
              <a:gd name="T20" fmla="*/ 2147483647 w 5758"/>
              <a:gd name="T21" fmla="*/ 2147483647 h 4763"/>
              <a:gd name="T22" fmla="*/ 2147483647 w 5758"/>
              <a:gd name="T23" fmla="*/ 2147483647 h 4763"/>
              <a:gd name="T24" fmla="*/ 2147483647 w 5758"/>
              <a:gd name="T25" fmla="*/ 2147483647 h 4763"/>
              <a:gd name="T26" fmla="*/ 2147483647 w 5758"/>
              <a:gd name="T27" fmla="*/ 2147483647 h 4763"/>
              <a:gd name="T28" fmla="*/ 2147483647 w 5758"/>
              <a:gd name="T29" fmla="*/ 2147483647 h 4763"/>
              <a:gd name="T30" fmla="*/ 2147483647 w 5758"/>
              <a:gd name="T31" fmla="*/ 2147483647 h 4763"/>
              <a:gd name="T32" fmla="*/ 2147483647 w 5758"/>
              <a:gd name="T33" fmla="*/ 2147483647 h 4763"/>
              <a:gd name="T34" fmla="*/ 2147483647 w 5758"/>
              <a:gd name="T35" fmla="*/ 2147483647 h 4763"/>
              <a:gd name="T36" fmla="*/ 2147483647 w 5758"/>
              <a:gd name="T37" fmla="*/ 2147483647 h 4763"/>
              <a:gd name="T38" fmla="*/ 2147483647 w 5758"/>
              <a:gd name="T39" fmla="*/ 2147483647 h 4763"/>
              <a:gd name="T40" fmla="*/ 2147483647 w 5758"/>
              <a:gd name="T41" fmla="*/ 2147483647 h 4763"/>
              <a:gd name="T42" fmla="*/ 2147483647 w 5758"/>
              <a:gd name="T43" fmla="*/ 2147483647 h 4763"/>
              <a:gd name="T44" fmla="*/ 2147483647 w 5758"/>
              <a:gd name="T45" fmla="*/ 2147483647 h 4763"/>
              <a:gd name="T46" fmla="*/ 2147483647 w 5758"/>
              <a:gd name="T47" fmla="*/ 2147483647 h 4763"/>
              <a:gd name="T48" fmla="*/ 2147483647 w 5758"/>
              <a:gd name="T49" fmla="*/ 2147483647 h 4763"/>
              <a:gd name="T50" fmla="*/ 2147483647 w 5758"/>
              <a:gd name="T51" fmla="*/ 2147483647 h 4763"/>
              <a:gd name="T52" fmla="*/ 2147483647 w 5758"/>
              <a:gd name="T53" fmla="*/ 2147483647 h 4763"/>
              <a:gd name="T54" fmla="*/ 2147483647 w 5758"/>
              <a:gd name="T55" fmla="*/ 2147483647 h 4763"/>
              <a:gd name="T56" fmla="*/ 2147483647 w 5758"/>
              <a:gd name="T57" fmla="*/ 2147483647 h 4763"/>
              <a:gd name="T58" fmla="*/ 2147483647 w 5758"/>
              <a:gd name="T59" fmla="*/ 2147483647 h 4763"/>
              <a:gd name="T60" fmla="*/ 2147483647 w 5758"/>
              <a:gd name="T61" fmla="*/ 2147483647 h 4763"/>
              <a:gd name="T62" fmla="*/ 2147483647 w 5758"/>
              <a:gd name="T63" fmla="*/ 2147483647 h 4763"/>
              <a:gd name="T64" fmla="*/ 2147483647 w 5758"/>
              <a:gd name="T65" fmla="*/ 2147483647 h 4763"/>
              <a:gd name="T66" fmla="*/ 2147483647 w 5758"/>
              <a:gd name="T67" fmla="*/ 2147483647 h 4763"/>
              <a:gd name="T68" fmla="*/ 2147483647 w 5758"/>
              <a:gd name="T69" fmla="*/ 2147483647 h 4763"/>
              <a:gd name="T70" fmla="*/ 2147483647 w 5758"/>
              <a:gd name="T71" fmla="*/ 2147483647 h 4763"/>
              <a:gd name="T72" fmla="*/ 2147483647 w 5758"/>
              <a:gd name="T73" fmla="*/ 2147483647 h 4763"/>
              <a:gd name="T74" fmla="*/ 2147483647 w 5758"/>
              <a:gd name="T75" fmla="*/ 2147483647 h 4763"/>
              <a:gd name="T76" fmla="*/ 2147483647 w 5758"/>
              <a:gd name="T77" fmla="*/ 2147483647 h 4763"/>
              <a:gd name="T78" fmla="*/ 2147483647 w 5758"/>
              <a:gd name="T79" fmla="*/ 2147483647 h 4763"/>
              <a:gd name="T80" fmla="*/ 2147483647 w 5758"/>
              <a:gd name="T81" fmla="*/ 2147483647 h 4763"/>
              <a:gd name="T82" fmla="*/ 2147483647 w 5758"/>
              <a:gd name="T83" fmla="*/ 2147483647 h 4763"/>
              <a:gd name="T84" fmla="*/ 2147483647 w 5758"/>
              <a:gd name="T85" fmla="*/ 2147483647 h 4763"/>
              <a:gd name="T86" fmla="*/ 2147483647 w 5758"/>
              <a:gd name="T87" fmla="*/ 2147483647 h 4763"/>
              <a:gd name="T88" fmla="*/ 2147483647 w 5758"/>
              <a:gd name="T89" fmla="*/ 2147483647 h 4763"/>
              <a:gd name="T90" fmla="*/ 2147483647 w 5758"/>
              <a:gd name="T91" fmla="*/ 2147483647 h 4763"/>
              <a:gd name="T92" fmla="*/ 2147483647 w 5758"/>
              <a:gd name="T93" fmla="*/ 2147483647 h 4763"/>
              <a:gd name="T94" fmla="*/ 2147483647 w 5758"/>
              <a:gd name="T95" fmla="*/ 2147483647 h 4763"/>
              <a:gd name="T96" fmla="*/ 2147483647 w 5758"/>
              <a:gd name="T97" fmla="*/ 2147483647 h 4763"/>
              <a:gd name="T98" fmla="*/ 2147483647 w 5758"/>
              <a:gd name="T99" fmla="*/ 2147483647 h 4763"/>
              <a:gd name="T100" fmla="*/ 2147483647 w 5758"/>
              <a:gd name="T101" fmla="*/ 2147483647 h 4763"/>
              <a:gd name="T102" fmla="*/ 2147483647 w 5758"/>
              <a:gd name="T103" fmla="*/ 2147483647 h 4763"/>
              <a:gd name="T104" fmla="*/ 2147483647 w 5758"/>
              <a:gd name="T105" fmla="*/ 2147483647 h 4763"/>
              <a:gd name="T106" fmla="*/ 2147483647 w 5758"/>
              <a:gd name="T107" fmla="*/ 2147483647 h 4763"/>
              <a:gd name="T108" fmla="*/ 2147483647 w 5758"/>
              <a:gd name="T109" fmla="*/ 2147483647 h 4763"/>
              <a:gd name="T110" fmla="*/ 2147483647 w 5758"/>
              <a:gd name="T111" fmla="*/ 2147483647 h 4763"/>
              <a:gd name="T112" fmla="*/ 2147483647 w 5758"/>
              <a:gd name="T113" fmla="*/ 2147483647 h 4763"/>
              <a:gd name="T114" fmla="*/ 2147483647 w 5758"/>
              <a:gd name="T115" fmla="*/ 2147483647 h 4763"/>
              <a:gd name="T116" fmla="*/ 0 w 5758"/>
              <a:gd name="T117" fmla="*/ 2147483647 h 4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58"/>
              <a:gd name="T178" fmla="*/ 0 h 4763"/>
              <a:gd name="T179" fmla="*/ 5758 w 5758"/>
              <a:gd name="T180" fmla="*/ 4763 h 4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58" h="4763">
                <a:moveTo>
                  <a:pt x="1914" y="3397"/>
                </a:moveTo>
                <a:lnTo>
                  <a:pt x="1914" y="3421"/>
                </a:lnTo>
                <a:lnTo>
                  <a:pt x="2642" y="3421"/>
                </a:lnTo>
                <a:lnTo>
                  <a:pt x="2642" y="3379"/>
                </a:lnTo>
                <a:lnTo>
                  <a:pt x="2856" y="3434"/>
                </a:lnTo>
                <a:lnTo>
                  <a:pt x="2856" y="3300"/>
                </a:lnTo>
                <a:lnTo>
                  <a:pt x="2254" y="3148"/>
                </a:lnTo>
                <a:lnTo>
                  <a:pt x="1998" y="3266"/>
                </a:lnTo>
                <a:lnTo>
                  <a:pt x="1983" y="3269"/>
                </a:lnTo>
                <a:lnTo>
                  <a:pt x="1970" y="3269"/>
                </a:lnTo>
                <a:lnTo>
                  <a:pt x="1964" y="3269"/>
                </a:lnTo>
                <a:lnTo>
                  <a:pt x="1959" y="3266"/>
                </a:lnTo>
                <a:lnTo>
                  <a:pt x="1956" y="3264"/>
                </a:lnTo>
                <a:lnTo>
                  <a:pt x="1953" y="3261"/>
                </a:lnTo>
                <a:lnTo>
                  <a:pt x="1951" y="3256"/>
                </a:lnTo>
                <a:lnTo>
                  <a:pt x="1949" y="3252"/>
                </a:lnTo>
                <a:lnTo>
                  <a:pt x="1951" y="3247"/>
                </a:lnTo>
                <a:lnTo>
                  <a:pt x="1953" y="3240"/>
                </a:lnTo>
                <a:lnTo>
                  <a:pt x="1956" y="3234"/>
                </a:lnTo>
                <a:lnTo>
                  <a:pt x="1961" y="3227"/>
                </a:lnTo>
                <a:lnTo>
                  <a:pt x="1967" y="3221"/>
                </a:lnTo>
                <a:lnTo>
                  <a:pt x="1975" y="3213"/>
                </a:lnTo>
                <a:lnTo>
                  <a:pt x="2180" y="3073"/>
                </a:lnTo>
                <a:lnTo>
                  <a:pt x="2198" y="3060"/>
                </a:lnTo>
                <a:lnTo>
                  <a:pt x="2217" y="3047"/>
                </a:lnTo>
                <a:lnTo>
                  <a:pt x="2238" y="3036"/>
                </a:lnTo>
                <a:lnTo>
                  <a:pt x="2262" y="3024"/>
                </a:lnTo>
                <a:lnTo>
                  <a:pt x="2288" y="3016"/>
                </a:lnTo>
                <a:lnTo>
                  <a:pt x="2315" y="3010"/>
                </a:lnTo>
                <a:lnTo>
                  <a:pt x="2344" y="3007"/>
                </a:lnTo>
                <a:lnTo>
                  <a:pt x="2375" y="3005"/>
                </a:lnTo>
                <a:lnTo>
                  <a:pt x="2856" y="3015"/>
                </a:lnTo>
                <a:lnTo>
                  <a:pt x="2856" y="2886"/>
                </a:lnTo>
                <a:lnTo>
                  <a:pt x="2380" y="2876"/>
                </a:lnTo>
                <a:lnTo>
                  <a:pt x="2359" y="2876"/>
                </a:lnTo>
                <a:lnTo>
                  <a:pt x="2338" y="2878"/>
                </a:lnTo>
                <a:lnTo>
                  <a:pt x="2317" y="2879"/>
                </a:lnTo>
                <a:lnTo>
                  <a:pt x="2297" y="2883"/>
                </a:lnTo>
                <a:lnTo>
                  <a:pt x="2259" y="2892"/>
                </a:lnTo>
                <a:lnTo>
                  <a:pt x="2222" y="2904"/>
                </a:lnTo>
                <a:lnTo>
                  <a:pt x="2188" y="2920"/>
                </a:lnTo>
                <a:lnTo>
                  <a:pt x="2154" y="2936"/>
                </a:lnTo>
                <a:lnTo>
                  <a:pt x="2125" y="2955"/>
                </a:lnTo>
                <a:lnTo>
                  <a:pt x="2096" y="2974"/>
                </a:lnTo>
                <a:lnTo>
                  <a:pt x="1859" y="3161"/>
                </a:lnTo>
                <a:lnTo>
                  <a:pt x="1841" y="3182"/>
                </a:lnTo>
                <a:lnTo>
                  <a:pt x="1825" y="3200"/>
                </a:lnTo>
                <a:lnTo>
                  <a:pt x="1812" y="3219"/>
                </a:lnTo>
                <a:lnTo>
                  <a:pt x="1803" y="3239"/>
                </a:lnTo>
                <a:lnTo>
                  <a:pt x="1796" y="3258"/>
                </a:lnTo>
                <a:lnTo>
                  <a:pt x="1793" y="3277"/>
                </a:lnTo>
                <a:lnTo>
                  <a:pt x="1793" y="3297"/>
                </a:lnTo>
                <a:lnTo>
                  <a:pt x="1798" y="3318"/>
                </a:lnTo>
                <a:lnTo>
                  <a:pt x="1806" y="3337"/>
                </a:lnTo>
                <a:lnTo>
                  <a:pt x="1816" y="3353"/>
                </a:lnTo>
                <a:lnTo>
                  <a:pt x="1829" y="3366"/>
                </a:lnTo>
                <a:lnTo>
                  <a:pt x="1841" y="3376"/>
                </a:lnTo>
                <a:lnTo>
                  <a:pt x="1858" y="3385"/>
                </a:lnTo>
                <a:lnTo>
                  <a:pt x="1875" y="3390"/>
                </a:lnTo>
                <a:lnTo>
                  <a:pt x="1895" y="3395"/>
                </a:lnTo>
                <a:lnTo>
                  <a:pt x="1914" y="3397"/>
                </a:lnTo>
                <a:close/>
                <a:moveTo>
                  <a:pt x="4150" y="1275"/>
                </a:moveTo>
                <a:lnTo>
                  <a:pt x="4150" y="1275"/>
                </a:lnTo>
                <a:lnTo>
                  <a:pt x="4176" y="1275"/>
                </a:lnTo>
                <a:lnTo>
                  <a:pt x="4203" y="1271"/>
                </a:lnTo>
                <a:lnTo>
                  <a:pt x="4229" y="1268"/>
                </a:lnTo>
                <a:lnTo>
                  <a:pt x="4253" y="1263"/>
                </a:lnTo>
                <a:lnTo>
                  <a:pt x="4279" y="1257"/>
                </a:lnTo>
                <a:lnTo>
                  <a:pt x="4303" y="1249"/>
                </a:lnTo>
                <a:lnTo>
                  <a:pt x="4327" y="1241"/>
                </a:lnTo>
                <a:lnTo>
                  <a:pt x="4350" y="1231"/>
                </a:lnTo>
                <a:lnTo>
                  <a:pt x="4372" y="1218"/>
                </a:lnTo>
                <a:lnTo>
                  <a:pt x="4395" y="1207"/>
                </a:lnTo>
                <a:lnTo>
                  <a:pt x="4416" y="1192"/>
                </a:lnTo>
                <a:lnTo>
                  <a:pt x="4437" y="1178"/>
                </a:lnTo>
                <a:lnTo>
                  <a:pt x="4456" y="1162"/>
                </a:lnTo>
                <a:lnTo>
                  <a:pt x="4476" y="1146"/>
                </a:lnTo>
                <a:lnTo>
                  <a:pt x="4495" y="1128"/>
                </a:lnTo>
                <a:lnTo>
                  <a:pt x="4511" y="1110"/>
                </a:lnTo>
                <a:lnTo>
                  <a:pt x="4529" y="1089"/>
                </a:lnTo>
                <a:lnTo>
                  <a:pt x="4545" y="1070"/>
                </a:lnTo>
                <a:lnTo>
                  <a:pt x="4559" y="1049"/>
                </a:lnTo>
                <a:lnTo>
                  <a:pt x="4574" y="1026"/>
                </a:lnTo>
                <a:lnTo>
                  <a:pt x="4587" y="1004"/>
                </a:lnTo>
                <a:lnTo>
                  <a:pt x="4598" y="981"/>
                </a:lnTo>
                <a:lnTo>
                  <a:pt x="4609" y="957"/>
                </a:lnTo>
                <a:lnTo>
                  <a:pt x="4619" y="931"/>
                </a:lnTo>
                <a:lnTo>
                  <a:pt x="4629" y="907"/>
                </a:lnTo>
                <a:lnTo>
                  <a:pt x="4637" y="881"/>
                </a:lnTo>
                <a:lnTo>
                  <a:pt x="4643" y="856"/>
                </a:lnTo>
                <a:lnTo>
                  <a:pt x="4648" y="828"/>
                </a:lnTo>
                <a:lnTo>
                  <a:pt x="4653" y="801"/>
                </a:lnTo>
                <a:lnTo>
                  <a:pt x="4656" y="773"/>
                </a:lnTo>
                <a:lnTo>
                  <a:pt x="4658" y="746"/>
                </a:lnTo>
                <a:lnTo>
                  <a:pt x="4659" y="719"/>
                </a:lnTo>
                <a:lnTo>
                  <a:pt x="4659" y="479"/>
                </a:lnTo>
                <a:lnTo>
                  <a:pt x="4658" y="451"/>
                </a:lnTo>
                <a:lnTo>
                  <a:pt x="4656" y="424"/>
                </a:lnTo>
                <a:lnTo>
                  <a:pt x="4653" y="398"/>
                </a:lnTo>
                <a:lnTo>
                  <a:pt x="4650" y="372"/>
                </a:lnTo>
                <a:lnTo>
                  <a:pt x="4645" y="346"/>
                </a:lnTo>
                <a:lnTo>
                  <a:pt x="4638" y="322"/>
                </a:lnTo>
                <a:lnTo>
                  <a:pt x="4632" y="300"/>
                </a:lnTo>
                <a:lnTo>
                  <a:pt x="4624" y="277"/>
                </a:lnTo>
                <a:lnTo>
                  <a:pt x="4616" y="256"/>
                </a:lnTo>
                <a:lnTo>
                  <a:pt x="4606" y="235"/>
                </a:lnTo>
                <a:lnTo>
                  <a:pt x="4596" y="214"/>
                </a:lnTo>
                <a:lnTo>
                  <a:pt x="4585" y="195"/>
                </a:lnTo>
                <a:lnTo>
                  <a:pt x="4563" y="160"/>
                </a:lnTo>
                <a:lnTo>
                  <a:pt x="4537" y="129"/>
                </a:lnTo>
                <a:lnTo>
                  <a:pt x="4511" y="100"/>
                </a:lnTo>
                <a:lnTo>
                  <a:pt x="4482" y="74"/>
                </a:lnTo>
                <a:lnTo>
                  <a:pt x="4455" y="53"/>
                </a:lnTo>
                <a:lnTo>
                  <a:pt x="4426" y="35"/>
                </a:lnTo>
                <a:lnTo>
                  <a:pt x="4397" y="23"/>
                </a:lnTo>
                <a:lnTo>
                  <a:pt x="4368" y="13"/>
                </a:lnTo>
                <a:lnTo>
                  <a:pt x="4340" y="6"/>
                </a:lnTo>
                <a:lnTo>
                  <a:pt x="4313" y="5"/>
                </a:lnTo>
                <a:lnTo>
                  <a:pt x="3643" y="0"/>
                </a:lnTo>
                <a:lnTo>
                  <a:pt x="3643" y="110"/>
                </a:lnTo>
                <a:lnTo>
                  <a:pt x="3817" y="147"/>
                </a:lnTo>
                <a:lnTo>
                  <a:pt x="3797" y="166"/>
                </a:lnTo>
                <a:lnTo>
                  <a:pt x="3778" y="187"/>
                </a:lnTo>
                <a:lnTo>
                  <a:pt x="3760" y="209"/>
                </a:lnTo>
                <a:lnTo>
                  <a:pt x="3743" y="232"/>
                </a:lnTo>
                <a:lnTo>
                  <a:pt x="3728" y="256"/>
                </a:lnTo>
                <a:lnTo>
                  <a:pt x="3714" y="282"/>
                </a:lnTo>
                <a:lnTo>
                  <a:pt x="3701" y="308"/>
                </a:lnTo>
                <a:lnTo>
                  <a:pt x="3688" y="334"/>
                </a:lnTo>
                <a:lnTo>
                  <a:pt x="3676" y="361"/>
                </a:lnTo>
                <a:lnTo>
                  <a:pt x="3668" y="388"/>
                </a:lnTo>
                <a:lnTo>
                  <a:pt x="3660" y="417"/>
                </a:lnTo>
                <a:lnTo>
                  <a:pt x="3652" y="446"/>
                </a:lnTo>
                <a:lnTo>
                  <a:pt x="3647" y="477"/>
                </a:lnTo>
                <a:lnTo>
                  <a:pt x="3644" y="506"/>
                </a:lnTo>
                <a:lnTo>
                  <a:pt x="3641" y="537"/>
                </a:lnTo>
                <a:lnTo>
                  <a:pt x="3641" y="567"/>
                </a:lnTo>
                <a:lnTo>
                  <a:pt x="3641" y="719"/>
                </a:lnTo>
                <a:lnTo>
                  <a:pt x="3641" y="746"/>
                </a:lnTo>
                <a:lnTo>
                  <a:pt x="3643" y="773"/>
                </a:lnTo>
                <a:lnTo>
                  <a:pt x="3646" y="801"/>
                </a:lnTo>
                <a:lnTo>
                  <a:pt x="3651" y="828"/>
                </a:lnTo>
                <a:lnTo>
                  <a:pt x="3657" y="856"/>
                </a:lnTo>
                <a:lnTo>
                  <a:pt x="3664" y="881"/>
                </a:lnTo>
                <a:lnTo>
                  <a:pt x="3672" y="907"/>
                </a:lnTo>
                <a:lnTo>
                  <a:pt x="3680" y="931"/>
                </a:lnTo>
                <a:lnTo>
                  <a:pt x="3689" y="957"/>
                </a:lnTo>
                <a:lnTo>
                  <a:pt x="3701" y="981"/>
                </a:lnTo>
                <a:lnTo>
                  <a:pt x="3714" y="1004"/>
                </a:lnTo>
                <a:lnTo>
                  <a:pt x="3726" y="1026"/>
                </a:lnTo>
                <a:lnTo>
                  <a:pt x="3739" y="1049"/>
                </a:lnTo>
                <a:lnTo>
                  <a:pt x="3755" y="1070"/>
                </a:lnTo>
                <a:lnTo>
                  <a:pt x="3772" y="1089"/>
                </a:lnTo>
                <a:lnTo>
                  <a:pt x="3788" y="1110"/>
                </a:lnTo>
                <a:lnTo>
                  <a:pt x="3805" y="1128"/>
                </a:lnTo>
                <a:lnTo>
                  <a:pt x="3823" y="1146"/>
                </a:lnTo>
                <a:lnTo>
                  <a:pt x="3842" y="1162"/>
                </a:lnTo>
                <a:lnTo>
                  <a:pt x="3862" y="1178"/>
                </a:lnTo>
                <a:lnTo>
                  <a:pt x="3883" y="1192"/>
                </a:lnTo>
                <a:lnTo>
                  <a:pt x="3904" y="1207"/>
                </a:lnTo>
                <a:lnTo>
                  <a:pt x="3926" y="1218"/>
                </a:lnTo>
                <a:lnTo>
                  <a:pt x="3949" y="1231"/>
                </a:lnTo>
                <a:lnTo>
                  <a:pt x="3973" y="1241"/>
                </a:lnTo>
                <a:lnTo>
                  <a:pt x="3995" y="1249"/>
                </a:lnTo>
                <a:lnTo>
                  <a:pt x="4021" y="1257"/>
                </a:lnTo>
                <a:lnTo>
                  <a:pt x="4045" y="1263"/>
                </a:lnTo>
                <a:lnTo>
                  <a:pt x="4071" y="1268"/>
                </a:lnTo>
                <a:lnTo>
                  <a:pt x="4097" y="1271"/>
                </a:lnTo>
                <a:lnTo>
                  <a:pt x="4123" y="1275"/>
                </a:lnTo>
                <a:lnTo>
                  <a:pt x="4150" y="1275"/>
                </a:lnTo>
                <a:close/>
                <a:moveTo>
                  <a:pt x="3770" y="567"/>
                </a:moveTo>
                <a:lnTo>
                  <a:pt x="3770" y="567"/>
                </a:lnTo>
                <a:lnTo>
                  <a:pt x="3770" y="537"/>
                </a:lnTo>
                <a:lnTo>
                  <a:pt x="3773" y="504"/>
                </a:lnTo>
                <a:lnTo>
                  <a:pt x="3778" y="474"/>
                </a:lnTo>
                <a:lnTo>
                  <a:pt x="3786" y="445"/>
                </a:lnTo>
                <a:lnTo>
                  <a:pt x="3794" y="416"/>
                </a:lnTo>
                <a:lnTo>
                  <a:pt x="3805" y="388"/>
                </a:lnTo>
                <a:lnTo>
                  <a:pt x="3817" y="361"/>
                </a:lnTo>
                <a:lnTo>
                  <a:pt x="3830" y="335"/>
                </a:lnTo>
                <a:lnTo>
                  <a:pt x="3846" y="311"/>
                </a:lnTo>
                <a:lnTo>
                  <a:pt x="3862" y="288"/>
                </a:lnTo>
                <a:lnTo>
                  <a:pt x="3879" y="267"/>
                </a:lnTo>
                <a:lnTo>
                  <a:pt x="3899" y="247"/>
                </a:lnTo>
                <a:lnTo>
                  <a:pt x="3918" y="229"/>
                </a:lnTo>
                <a:lnTo>
                  <a:pt x="3939" y="211"/>
                </a:lnTo>
                <a:lnTo>
                  <a:pt x="3962" y="197"/>
                </a:lnTo>
                <a:lnTo>
                  <a:pt x="3984" y="182"/>
                </a:lnTo>
                <a:lnTo>
                  <a:pt x="4210" y="230"/>
                </a:lnTo>
                <a:lnTo>
                  <a:pt x="4134" y="424"/>
                </a:lnTo>
                <a:lnTo>
                  <a:pt x="4339" y="424"/>
                </a:lnTo>
                <a:lnTo>
                  <a:pt x="4353" y="703"/>
                </a:lnTo>
                <a:lnTo>
                  <a:pt x="4530" y="703"/>
                </a:lnTo>
                <a:lnTo>
                  <a:pt x="4530" y="719"/>
                </a:lnTo>
                <a:lnTo>
                  <a:pt x="4529" y="741"/>
                </a:lnTo>
                <a:lnTo>
                  <a:pt x="4527" y="762"/>
                </a:lnTo>
                <a:lnTo>
                  <a:pt x="4526" y="785"/>
                </a:lnTo>
                <a:lnTo>
                  <a:pt x="4522" y="806"/>
                </a:lnTo>
                <a:lnTo>
                  <a:pt x="4517" y="827"/>
                </a:lnTo>
                <a:lnTo>
                  <a:pt x="4513" y="848"/>
                </a:lnTo>
                <a:lnTo>
                  <a:pt x="4500" y="888"/>
                </a:lnTo>
                <a:lnTo>
                  <a:pt x="4482" y="925"/>
                </a:lnTo>
                <a:lnTo>
                  <a:pt x="4463" y="960"/>
                </a:lnTo>
                <a:lnTo>
                  <a:pt x="4442" y="993"/>
                </a:lnTo>
                <a:lnTo>
                  <a:pt x="4416" y="1023"/>
                </a:lnTo>
                <a:lnTo>
                  <a:pt x="4389" y="1051"/>
                </a:lnTo>
                <a:lnTo>
                  <a:pt x="4360" y="1075"/>
                </a:lnTo>
                <a:lnTo>
                  <a:pt x="4327" y="1096"/>
                </a:lnTo>
                <a:lnTo>
                  <a:pt x="4295" y="1113"/>
                </a:lnTo>
                <a:lnTo>
                  <a:pt x="4277" y="1121"/>
                </a:lnTo>
                <a:lnTo>
                  <a:pt x="4260" y="1128"/>
                </a:lnTo>
                <a:lnTo>
                  <a:pt x="4242" y="1133"/>
                </a:lnTo>
                <a:lnTo>
                  <a:pt x="4224" y="1138"/>
                </a:lnTo>
                <a:lnTo>
                  <a:pt x="4207" y="1141"/>
                </a:lnTo>
                <a:lnTo>
                  <a:pt x="4187" y="1144"/>
                </a:lnTo>
                <a:lnTo>
                  <a:pt x="4169" y="1146"/>
                </a:lnTo>
                <a:lnTo>
                  <a:pt x="4150" y="1146"/>
                </a:lnTo>
                <a:lnTo>
                  <a:pt x="4131" y="1146"/>
                </a:lnTo>
                <a:lnTo>
                  <a:pt x="4111" y="1144"/>
                </a:lnTo>
                <a:lnTo>
                  <a:pt x="4094" y="1141"/>
                </a:lnTo>
                <a:lnTo>
                  <a:pt x="4074" y="1138"/>
                </a:lnTo>
                <a:lnTo>
                  <a:pt x="4057" y="1133"/>
                </a:lnTo>
                <a:lnTo>
                  <a:pt x="4039" y="1128"/>
                </a:lnTo>
                <a:lnTo>
                  <a:pt x="4021" y="1121"/>
                </a:lnTo>
                <a:lnTo>
                  <a:pt x="4004" y="1113"/>
                </a:lnTo>
                <a:lnTo>
                  <a:pt x="3971" y="1096"/>
                </a:lnTo>
                <a:lnTo>
                  <a:pt x="3939" y="1075"/>
                </a:lnTo>
                <a:lnTo>
                  <a:pt x="3910" y="1051"/>
                </a:lnTo>
                <a:lnTo>
                  <a:pt x="3883" y="1023"/>
                </a:lnTo>
                <a:lnTo>
                  <a:pt x="3859" y="993"/>
                </a:lnTo>
                <a:lnTo>
                  <a:pt x="3836" y="960"/>
                </a:lnTo>
                <a:lnTo>
                  <a:pt x="3817" y="925"/>
                </a:lnTo>
                <a:lnTo>
                  <a:pt x="3801" y="888"/>
                </a:lnTo>
                <a:lnTo>
                  <a:pt x="3788" y="848"/>
                </a:lnTo>
                <a:lnTo>
                  <a:pt x="3781" y="827"/>
                </a:lnTo>
                <a:lnTo>
                  <a:pt x="3778" y="806"/>
                </a:lnTo>
                <a:lnTo>
                  <a:pt x="3775" y="785"/>
                </a:lnTo>
                <a:lnTo>
                  <a:pt x="3772" y="762"/>
                </a:lnTo>
                <a:lnTo>
                  <a:pt x="3770" y="741"/>
                </a:lnTo>
                <a:lnTo>
                  <a:pt x="3770" y="719"/>
                </a:lnTo>
                <a:lnTo>
                  <a:pt x="3770" y="567"/>
                </a:lnTo>
                <a:close/>
                <a:moveTo>
                  <a:pt x="4874" y="1568"/>
                </a:moveTo>
                <a:lnTo>
                  <a:pt x="4874" y="1568"/>
                </a:lnTo>
                <a:lnTo>
                  <a:pt x="4859" y="1529"/>
                </a:lnTo>
                <a:lnTo>
                  <a:pt x="4843" y="1495"/>
                </a:lnTo>
                <a:lnTo>
                  <a:pt x="4835" y="1479"/>
                </a:lnTo>
                <a:lnTo>
                  <a:pt x="4825" y="1466"/>
                </a:lnTo>
                <a:lnTo>
                  <a:pt x="4816" y="1453"/>
                </a:lnTo>
                <a:lnTo>
                  <a:pt x="4806" y="1441"/>
                </a:lnTo>
                <a:lnTo>
                  <a:pt x="4795" y="1431"/>
                </a:lnTo>
                <a:lnTo>
                  <a:pt x="4783" y="1421"/>
                </a:lnTo>
                <a:lnTo>
                  <a:pt x="4772" y="1411"/>
                </a:lnTo>
                <a:lnTo>
                  <a:pt x="4761" y="1405"/>
                </a:lnTo>
                <a:lnTo>
                  <a:pt x="4748" y="1399"/>
                </a:lnTo>
                <a:lnTo>
                  <a:pt x="4737" y="1392"/>
                </a:lnTo>
                <a:lnTo>
                  <a:pt x="4724" y="1387"/>
                </a:lnTo>
                <a:lnTo>
                  <a:pt x="4709" y="1384"/>
                </a:lnTo>
                <a:lnTo>
                  <a:pt x="4696" y="1381"/>
                </a:lnTo>
                <a:lnTo>
                  <a:pt x="4682" y="1379"/>
                </a:lnTo>
                <a:lnTo>
                  <a:pt x="4653" y="1379"/>
                </a:lnTo>
                <a:lnTo>
                  <a:pt x="4622" y="1382"/>
                </a:lnTo>
                <a:lnTo>
                  <a:pt x="4588" y="1387"/>
                </a:lnTo>
                <a:lnTo>
                  <a:pt x="4555" y="1397"/>
                </a:lnTo>
                <a:lnTo>
                  <a:pt x="4519" y="1408"/>
                </a:lnTo>
                <a:lnTo>
                  <a:pt x="4484" y="1423"/>
                </a:lnTo>
                <a:lnTo>
                  <a:pt x="4445" y="1439"/>
                </a:lnTo>
                <a:lnTo>
                  <a:pt x="4091" y="1664"/>
                </a:lnTo>
                <a:lnTo>
                  <a:pt x="4070" y="1679"/>
                </a:lnTo>
                <a:lnTo>
                  <a:pt x="4050" y="1695"/>
                </a:lnTo>
                <a:lnTo>
                  <a:pt x="4029" y="1714"/>
                </a:lnTo>
                <a:lnTo>
                  <a:pt x="4010" y="1735"/>
                </a:lnTo>
                <a:lnTo>
                  <a:pt x="3991" y="1760"/>
                </a:lnTo>
                <a:lnTo>
                  <a:pt x="3971" y="1785"/>
                </a:lnTo>
                <a:lnTo>
                  <a:pt x="3955" y="1811"/>
                </a:lnTo>
                <a:lnTo>
                  <a:pt x="3939" y="1838"/>
                </a:lnTo>
                <a:lnTo>
                  <a:pt x="3925" y="1867"/>
                </a:lnTo>
                <a:lnTo>
                  <a:pt x="3913" y="1898"/>
                </a:lnTo>
                <a:lnTo>
                  <a:pt x="3902" y="1929"/>
                </a:lnTo>
                <a:lnTo>
                  <a:pt x="3896" y="1959"/>
                </a:lnTo>
                <a:lnTo>
                  <a:pt x="3891" y="1990"/>
                </a:lnTo>
                <a:lnTo>
                  <a:pt x="3888" y="2022"/>
                </a:lnTo>
                <a:lnTo>
                  <a:pt x="3889" y="2053"/>
                </a:lnTo>
                <a:lnTo>
                  <a:pt x="3892" y="2083"/>
                </a:lnTo>
                <a:lnTo>
                  <a:pt x="3939" y="2320"/>
                </a:lnTo>
                <a:lnTo>
                  <a:pt x="3664" y="2725"/>
                </a:lnTo>
                <a:lnTo>
                  <a:pt x="2914" y="2871"/>
                </a:lnTo>
                <a:lnTo>
                  <a:pt x="2914" y="3418"/>
                </a:lnTo>
                <a:lnTo>
                  <a:pt x="4074" y="3418"/>
                </a:lnTo>
                <a:lnTo>
                  <a:pt x="4730" y="2678"/>
                </a:lnTo>
                <a:lnTo>
                  <a:pt x="4820" y="2765"/>
                </a:lnTo>
                <a:lnTo>
                  <a:pt x="4169" y="3487"/>
                </a:lnTo>
                <a:lnTo>
                  <a:pt x="4281" y="4054"/>
                </a:lnTo>
                <a:lnTo>
                  <a:pt x="3063" y="4199"/>
                </a:lnTo>
                <a:lnTo>
                  <a:pt x="3040" y="4202"/>
                </a:lnTo>
                <a:lnTo>
                  <a:pt x="3019" y="4207"/>
                </a:lnTo>
                <a:lnTo>
                  <a:pt x="2995" y="4212"/>
                </a:lnTo>
                <a:lnTo>
                  <a:pt x="2972" y="4220"/>
                </a:lnTo>
                <a:lnTo>
                  <a:pt x="2948" y="4228"/>
                </a:lnTo>
                <a:lnTo>
                  <a:pt x="2926" y="4239"/>
                </a:lnTo>
                <a:lnTo>
                  <a:pt x="2902" y="4249"/>
                </a:lnTo>
                <a:lnTo>
                  <a:pt x="2877" y="4262"/>
                </a:lnTo>
                <a:lnTo>
                  <a:pt x="2831" y="4289"/>
                </a:lnTo>
                <a:lnTo>
                  <a:pt x="2782" y="4322"/>
                </a:lnTo>
                <a:lnTo>
                  <a:pt x="2737" y="4357"/>
                </a:lnTo>
                <a:lnTo>
                  <a:pt x="2694" y="4394"/>
                </a:lnTo>
                <a:lnTo>
                  <a:pt x="2673" y="4415"/>
                </a:lnTo>
                <a:lnTo>
                  <a:pt x="2653" y="4436"/>
                </a:lnTo>
                <a:lnTo>
                  <a:pt x="2634" y="4457"/>
                </a:lnTo>
                <a:lnTo>
                  <a:pt x="2616" y="4479"/>
                </a:lnTo>
                <a:lnTo>
                  <a:pt x="2599" y="4500"/>
                </a:lnTo>
                <a:lnTo>
                  <a:pt x="2583" y="4523"/>
                </a:lnTo>
                <a:lnTo>
                  <a:pt x="2568" y="4547"/>
                </a:lnTo>
                <a:lnTo>
                  <a:pt x="2554" y="4570"/>
                </a:lnTo>
                <a:lnTo>
                  <a:pt x="2541" y="4594"/>
                </a:lnTo>
                <a:lnTo>
                  <a:pt x="2531" y="4618"/>
                </a:lnTo>
                <a:lnTo>
                  <a:pt x="2521" y="4642"/>
                </a:lnTo>
                <a:lnTo>
                  <a:pt x="2513" y="4666"/>
                </a:lnTo>
                <a:lnTo>
                  <a:pt x="2507" y="4690"/>
                </a:lnTo>
                <a:lnTo>
                  <a:pt x="2502" y="4715"/>
                </a:lnTo>
                <a:lnTo>
                  <a:pt x="2499" y="4739"/>
                </a:lnTo>
                <a:lnTo>
                  <a:pt x="2497" y="4763"/>
                </a:lnTo>
                <a:lnTo>
                  <a:pt x="5758" y="4763"/>
                </a:lnTo>
                <a:lnTo>
                  <a:pt x="5758" y="3777"/>
                </a:lnTo>
                <a:lnTo>
                  <a:pt x="4874" y="1568"/>
                </a:lnTo>
                <a:close/>
                <a:moveTo>
                  <a:pt x="522" y="3434"/>
                </a:moveTo>
                <a:lnTo>
                  <a:pt x="1464" y="3434"/>
                </a:lnTo>
                <a:lnTo>
                  <a:pt x="1464" y="3305"/>
                </a:lnTo>
                <a:lnTo>
                  <a:pt x="522" y="3305"/>
                </a:lnTo>
                <a:lnTo>
                  <a:pt x="507" y="3303"/>
                </a:lnTo>
                <a:lnTo>
                  <a:pt x="493" y="3302"/>
                </a:lnTo>
                <a:lnTo>
                  <a:pt x="480" y="3298"/>
                </a:lnTo>
                <a:lnTo>
                  <a:pt x="469" y="3293"/>
                </a:lnTo>
                <a:lnTo>
                  <a:pt x="459" y="3287"/>
                </a:lnTo>
                <a:lnTo>
                  <a:pt x="449" y="3279"/>
                </a:lnTo>
                <a:lnTo>
                  <a:pt x="441" y="3271"/>
                </a:lnTo>
                <a:lnTo>
                  <a:pt x="435" y="3260"/>
                </a:lnTo>
                <a:lnTo>
                  <a:pt x="430" y="3248"/>
                </a:lnTo>
                <a:lnTo>
                  <a:pt x="427" y="3235"/>
                </a:lnTo>
                <a:lnTo>
                  <a:pt x="425" y="3219"/>
                </a:lnTo>
                <a:lnTo>
                  <a:pt x="425" y="3203"/>
                </a:lnTo>
                <a:lnTo>
                  <a:pt x="427" y="3186"/>
                </a:lnTo>
                <a:lnTo>
                  <a:pt x="432" y="3166"/>
                </a:lnTo>
                <a:lnTo>
                  <a:pt x="437" y="3145"/>
                </a:lnTo>
                <a:lnTo>
                  <a:pt x="445" y="3123"/>
                </a:lnTo>
                <a:lnTo>
                  <a:pt x="971" y="1742"/>
                </a:lnTo>
                <a:lnTo>
                  <a:pt x="1000" y="1892"/>
                </a:lnTo>
                <a:lnTo>
                  <a:pt x="1031" y="2040"/>
                </a:lnTo>
                <a:lnTo>
                  <a:pt x="1063" y="2188"/>
                </a:lnTo>
                <a:lnTo>
                  <a:pt x="1099" y="2336"/>
                </a:lnTo>
                <a:lnTo>
                  <a:pt x="1136" y="2485"/>
                </a:lnTo>
                <a:lnTo>
                  <a:pt x="1176" y="2631"/>
                </a:lnTo>
                <a:lnTo>
                  <a:pt x="1218" y="2778"/>
                </a:lnTo>
                <a:lnTo>
                  <a:pt x="1261" y="2925"/>
                </a:lnTo>
                <a:lnTo>
                  <a:pt x="1448" y="2887"/>
                </a:lnTo>
                <a:lnTo>
                  <a:pt x="1007" y="335"/>
                </a:lnTo>
                <a:lnTo>
                  <a:pt x="820" y="372"/>
                </a:lnTo>
                <a:lnTo>
                  <a:pt x="826" y="514"/>
                </a:lnTo>
                <a:lnTo>
                  <a:pt x="836" y="654"/>
                </a:lnTo>
                <a:lnTo>
                  <a:pt x="847" y="794"/>
                </a:lnTo>
                <a:lnTo>
                  <a:pt x="860" y="935"/>
                </a:lnTo>
                <a:lnTo>
                  <a:pt x="875" y="1075"/>
                </a:lnTo>
                <a:lnTo>
                  <a:pt x="891" y="1213"/>
                </a:lnTo>
                <a:lnTo>
                  <a:pt x="910" y="1352"/>
                </a:lnTo>
                <a:lnTo>
                  <a:pt x="930" y="1490"/>
                </a:lnTo>
                <a:lnTo>
                  <a:pt x="324" y="3076"/>
                </a:lnTo>
                <a:lnTo>
                  <a:pt x="314" y="3105"/>
                </a:lnTo>
                <a:lnTo>
                  <a:pt x="308" y="3136"/>
                </a:lnTo>
                <a:lnTo>
                  <a:pt x="303" y="3165"/>
                </a:lnTo>
                <a:lnTo>
                  <a:pt x="300" y="3195"/>
                </a:lnTo>
                <a:lnTo>
                  <a:pt x="300" y="3226"/>
                </a:lnTo>
                <a:lnTo>
                  <a:pt x="303" y="3255"/>
                </a:lnTo>
                <a:lnTo>
                  <a:pt x="308" y="3284"/>
                </a:lnTo>
                <a:lnTo>
                  <a:pt x="317" y="3311"/>
                </a:lnTo>
                <a:lnTo>
                  <a:pt x="322" y="3324"/>
                </a:lnTo>
                <a:lnTo>
                  <a:pt x="330" y="3337"/>
                </a:lnTo>
                <a:lnTo>
                  <a:pt x="337" y="3348"/>
                </a:lnTo>
                <a:lnTo>
                  <a:pt x="345" y="3360"/>
                </a:lnTo>
                <a:lnTo>
                  <a:pt x="354" y="3371"/>
                </a:lnTo>
                <a:lnTo>
                  <a:pt x="364" y="3381"/>
                </a:lnTo>
                <a:lnTo>
                  <a:pt x="375" y="3390"/>
                </a:lnTo>
                <a:lnTo>
                  <a:pt x="388" y="3398"/>
                </a:lnTo>
                <a:lnTo>
                  <a:pt x="401" y="3406"/>
                </a:lnTo>
                <a:lnTo>
                  <a:pt x="416" y="3413"/>
                </a:lnTo>
                <a:lnTo>
                  <a:pt x="430" y="3419"/>
                </a:lnTo>
                <a:lnTo>
                  <a:pt x="446" y="3424"/>
                </a:lnTo>
                <a:lnTo>
                  <a:pt x="464" y="3429"/>
                </a:lnTo>
                <a:lnTo>
                  <a:pt x="482" y="3430"/>
                </a:lnTo>
                <a:lnTo>
                  <a:pt x="501" y="3432"/>
                </a:lnTo>
                <a:lnTo>
                  <a:pt x="522" y="3434"/>
                </a:lnTo>
                <a:close/>
                <a:moveTo>
                  <a:pt x="3833" y="3516"/>
                </a:moveTo>
                <a:lnTo>
                  <a:pt x="0" y="3516"/>
                </a:lnTo>
                <a:lnTo>
                  <a:pt x="0" y="3774"/>
                </a:lnTo>
                <a:lnTo>
                  <a:pt x="3833" y="3774"/>
                </a:lnTo>
                <a:lnTo>
                  <a:pt x="3833" y="35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Freeform 38">
            <a:extLst>
              <a:ext uri="{FF2B5EF4-FFF2-40B4-BE49-F238E27FC236}">
                <a16:creationId xmlns:a16="http://schemas.microsoft.com/office/drawing/2014/main" id="{6DCC11D3-A6D2-9DAF-1288-CAF79F0BF2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8957" y="5701167"/>
            <a:ext cx="534194" cy="442242"/>
          </a:xfrm>
          <a:custGeom>
            <a:avLst/>
            <a:gdLst>
              <a:gd name="T0" fmla="*/ 2147483647 w 5758"/>
              <a:gd name="T1" fmla="*/ 2147483647 h 4763"/>
              <a:gd name="T2" fmla="*/ 2147483647 w 5758"/>
              <a:gd name="T3" fmla="*/ 2147483647 h 4763"/>
              <a:gd name="T4" fmla="*/ 2147483647 w 5758"/>
              <a:gd name="T5" fmla="*/ 2147483647 h 4763"/>
              <a:gd name="T6" fmla="*/ 2147483647 w 5758"/>
              <a:gd name="T7" fmla="*/ 2147483647 h 4763"/>
              <a:gd name="T8" fmla="*/ 2147483647 w 5758"/>
              <a:gd name="T9" fmla="*/ 2147483647 h 4763"/>
              <a:gd name="T10" fmla="*/ 2147483647 w 5758"/>
              <a:gd name="T11" fmla="*/ 2147483647 h 4763"/>
              <a:gd name="T12" fmla="*/ 2147483647 w 5758"/>
              <a:gd name="T13" fmla="*/ 2147483647 h 4763"/>
              <a:gd name="T14" fmla="*/ 2147483647 w 5758"/>
              <a:gd name="T15" fmla="*/ 2147483647 h 4763"/>
              <a:gd name="T16" fmla="*/ 2147483647 w 5758"/>
              <a:gd name="T17" fmla="*/ 2147483647 h 4763"/>
              <a:gd name="T18" fmla="*/ 2147483647 w 5758"/>
              <a:gd name="T19" fmla="*/ 2147483647 h 4763"/>
              <a:gd name="T20" fmla="*/ 2147483647 w 5758"/>
              <a:gd name="T21" fmla="*/ 2147483647 h 4763"/>
              <a:gd name="T22" fmla="*/ 2147483647 w 5758"/>
              <a:gd name="T23" fmla="*/ 2147483647 h 4763"/>
              <a:gd name="T24" fmla="*/ 2147483647 w 5758"/>
              <a:gd name="T25" fmla="*/ 2147483647 h 4763"/>
              <a:gd name="T26" fmla="*/ 2147483647 w 5758"/>
              <a:gd name="T27" fmla="*/ 2147483647 h 4763"/>
              <a:gd name="T28" fmla="*/ 2147483647 w 5758"/>
              <a:gd name="T29" fmla="*/ 2147483647 h 4763"/>
              <a:gd name="T30" fmla="*/ 2147483647 w 5758"/>
              <a:gd name="T31" fmla="*/ 2147483647 h 4763"/>
              <a:gd name="T32" fmla="*/ 2147483647 w 5758"/>
              <a:gd name="T33" fmla="*/ 2147483647 h 4763"/>
              <a:gd name="T34" fmla="*/ 2147483647 w 5758"/>
              <a:gd name="T35" fmla="*/ 2147483647 h 4763"/>
              <a:gd name="T36" fmla="*/ 2147483647 w 5758"/>
              <a:gd name="T37" fmla="*/ 2147483647 h 4763"/>
              <a:gd name="T38" fmla="*/ 2147483647 w 5758"/>
              <a:gd name="T39" fmla="*/ 2147483647 h 4763"/>
              <a:gd name="T40" fmla="*/ 2147483647 w 5758"/>
              <a:gd name="T41" fmla="*/ 2147483647 h 4763"/>
              <a:gd name="T42" fmla="*/ 2147483647 w 5758"/>
              <a:gd name="T43" fmla="*/ 2147483647 h 4763"/>
              <a:gd name="T44" fmla="*/ 2147483647 w 5758"/>
              <a:gd name="T45" fmla="*/ 2147483647 h 4763"/>
              <a:gd name="T46" fmla="*/ 2147483647 w 5758"/>
              <a:gd name="T47" fmla="*/ 2147483647 h 4763"/>
              <a:gd name="T48" fmla="*/ 2147483647 w 5758"/>
              <a:gd name="T49" fmla="*/ 2147483647 h 4763"/>
              <a:gd name="T50" fmla="*/ 2147483647 w 5758"/>
              <a:gd name="T51" fmla="*/ 2147483647 h 4763"/>
              <a:gd name="T52" fmla="*/ 2147483647 w 5758"/>
              <a:gd name="T53" fmla="*/ 2147483647 h 4763"/>
              <a:gd name="T54" fmla="*/ 2147483647 w 5758"/>
              <a:gd name="T55" fmla="*/ 2147483647 h 4763"/>
              <a:gd name="T56" fmla="*/ 2147483647 w 5758"/>
              <a:gd name="T57" fmla="*/ 2147483647 h 4763"/>
              <a:gd name="T58" fmla="*/ 2147483647 w 5758"/>
              <a:gd name="T59" fmla="*/ 2147483647 h 4763"/>
              <a:gd name="T60" fmla="*/ 2147483647 w 5758"/>
              <a:gd name="T61" fmla="*/ 2147483647 h 4763"/>
              <a:gd name="T62" fmla="*/ 2147483647 w 5758"/>
              <a:gd name="T63" fmla="*/ 2147483647 h 4763"/>
              <a:gd name="T64" fmla="*/ 2147483647 w 5758"/>
              <a:gd name="T65" fmla="*/ 2147483647 h 4763"/>
              <a:gd name="T66" fmla="*/ 2147483647 w 5758"/>
              <a:gd name="T67" fmla="*/ 2147483647 h 4763"/>
              <a:gd name="T68" fmla="*/ 2147483647 w 5758"/>
              <a:gd name="T69" fmla="*/ 2147483647 h 4763"/>
              <a:gd name="T70" fmla="*/ 2147483647 w 5758"/>
              <a:gd name="T71" fmla="*/ 2147483647 h 4763"/>
              <a:gd name="T72" fmla="*/ 2147483647 w 5758"/>
              <a:gd name="T73" fmla="*/ 2147483647 h 4763"/>
              <a:gd name="T74" fmla="*/ 2147483647 w 5758"/>
              <a:gd name="T75" fmla="*/ 2147483647 h 4763"/>
              <a:gd name="T76" fmla="*/ 2147483647 w 5758"/>
              <a:gd name="T77" fmla="*/ 2147483647 h 4763"/>
              <a:gd name="T78" fmla="*/ 2147483647 w 5758"/>
              <a:gd name="T79" fmla="*/ 2147483647 h 4763"/>
              <a:gd name="T80" fmla="*/ 2147483647 w 5758"/>
              <a:gd name="T81" fmla="*/ 2147483647 h 4763"/>
              <a:gd name="T82" fmla="*/ 2147483647 w 5758"/>
              <a:gd name="T83" fmla="*/ 2147483647 h 4763"/>
              <a:gd name="T84" fmla="*/ 2147483647 w 5758"/>
              <a:gd name="T85" fmla="*/ 2147483647 h 4763"/>
              <a:gd name="T86" fmla="*/ 2147483647 w 5758"/>
              <a:gd name="T87" fmla="*/ 2147483647 h 4763"/>
              <a:gd name="T88" fmla="*/ 2147483647 w 5758"/>
              <a:gd name="T89" fmla="*/ 2147483647 h 4763"/>
              <a:gd name="T90" fmla="*/ 2147483647 w 5758"/>
              <a:gd name="T91" fmla="*/ 2147483647 h 4763"/>
              <a:gd name="T92" fmla="*/ 2147483647 w 5758"/>
              <a:gd name="T93" fmla="*/ 2147483647 h 4763"/>
              <a:gd name="T94" fmla="*/ 2147483647 w 5758"/>
              <a:gd name="T95" fmla="*/ 2147483647 h 4763"/>
              <a:gd name="T96" fmla="*/ 2147483647 w 5758"/>
              <a:gd name="T97" fmla="*/ 2147483647 h 4763"/>
              <a:gd name="T98" fmla="*/ 2147483647 w 5758"/>
              <a:gd name="T99" fmla="*/ 2147483647 h 4763"/>
              <a:gd name="T100" fmla="*/ 2147483647 w 5758"/>
              <a:gd name="T101" fmla="*/ 2147483647 h 4763"/>
              <a:gd name="T102" fmla="*/ 2147483647 w 5758"/>
              <a:gd name="T103" fmla="*/ 2147483647 h 4763"/>
              <a:gd name="T104" fmla="*/ 2147483647 w 5758"/>
              <a:gd name="T105" fmla="*/ 2147483647 h 4763"/>
              <a:gd name="T106" fmla="*/ 2147483647 w 5758"/>
              <a:gd name="T107" fmla="*/ 2147483647 h 4763"/>
              <a:gd name="T108" fmla="*/ 2147483647 w 5758"/>
              <a:gd name="T109" fmla="*/ 2147483647 h 4763"/>
              <a:gd name="T110" fmla="*/ 2147483647 w 5758"/>
              <a:gd name="T111" fmla="*/ 2147483647 h 4763"/>
              <a:gd name="T112" fmla="*/ 2147483647 w 5758"/>
              <a:gd name="T113" fmla="*/ 2147483647 h 4763"/>
              <a:gd name="T114" fmla="*/ 2147483647 w 5758"/>
              <a:gd name="T115" fmla="*/ 2147483647 h 4763"/>
              <a:gd name="T116" fmla="*/ 0 w 5758"/>
              <a:gd name="T117" fmla="*/ 2147483647 h 4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58"/>
              <a:gd name="T178" fmla="*/ 0 h 4763"/>
              <a:gd name="T179" fmla="*/ 5758 w 5758"/>
              <a:gd name="T180" fmla="*/ 4763 h 4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58" h="4763">
                <a:moveTo>
                  <a:pt x="1914" y="3397"/>
                </a:moveTo>
                <a:lnTo>
                  <a:pt x="1914" y="3421"/>
                </a:lnTo>
                <a:lnTo>
                  <a:pt x="2642" y="3421"/>
                </a:lnTo>
                <a:lnTo>
                  <a:pt x="2642" y="3379"/>
                </a:lnTo>
                <a:lnTo>
                  <a:pt x="2856" y="3434"/>
                </a:lnTo>
                <a:lnTo>
                  <a:pt x="2856" y="3300"/>
                </a:lnTo>
                <a:lnTo>
                  <a:pt x="2254" y="3148"/>
                </a:lnTo>
                <a:lnTo>
                  <a:pt x="1998" y="3266"/>
                </a:lnTo>
                <a:lnTo>
                  <a:pt x="1983" y="3269"/>
                </a:lnTo>
                <a:lnTo>
                  <a:pt x="1970" y="3269"/>
                </a:lnTo>
                <a:lnTo>
                  <a:pt x="1964" y="3269"/>
                </a:lnTo>
                <a:lnTo>
                  <a:pt x="1959" y="3266"/>
                </a:lnTo>
                <a:lnTo>
                  <a:pt x="1956" y="3264"/>
                </a:lnTo>
                <a:lnTo>
                  <a:pt x="1953" y="3261"/>
                </a:lnTo>
                <a:lnTo>
                  <a:pt x="1951" y="3256"/>
                </a:lnTo>
                <a:lnTo>
                  <a:pt x="1949" y="3252"/>
                </a:lnTo>
                <a:lnTo>
                  <a:pt x="1951" y="3247"/>
                </a:lnTo>
                <a:lnTo>
                  <a:pt x="1953" y="3240"/>
                </a:lnTo>
                <a:lnTo>
                  <a:pt x="1956" y="3234"/>
                </a:lnTo>
                <a:lnTo>
                  <a:pt x="1961" y="3227"/>
                </a:lnTo>
                <a:lnTo>
                  <a:pt x="1967" y="3221"/>
                </a:lnTo>
                <a:lnTo>
                  <a:pt x="1975" y="3213"/>
                </a:lnTo>
                <a:lnTo>
                  <a:pt x="2180" y="3073"/>
                </a:lnTo>
                <a:lnTo>
                  <a:pt x="2198" y="3060"/>
                </a:lnTo>
                <a:lnTo>
                  <a:pt x="2217" y="3047"/>
                </a:lnTo>
                <a:lnTo>
                  <a:pt x="2238" y="3036"/>
                </a:lnTo>
                <a:lnTo>
                  <a:pt x="2262" y="3024"/>
                </a:lnTo>
                <a:lnTo>
                  <a:pt x="2288" y="3016"/>
                </a:lnTo>
                <a:lnTo>
                  <a:pt x="2315" y="3010"/>
                </a:lnTo>
                <a:lnTo>
                  <a:pt x="2344" y="3007"/>
                </a:lnTo>
                <a:lnTo>
                  <a:pt x="2375" y="3005"/>
                </a:lnTo>
                <a:lnTo>
                  <a:pt x="2856" y="3015"/>
                </a:lnTo>
                <a:lnTo>
                  <a:pt x="2856" y="2886"/>
                </a:lnTo>
                <a:lnTo>
                  <a:pt x="2380" y="2876"/>
                </a:lnTo>
                <a:lnTo>
                  <a:pt x="2359" y="2876"/>
                </a:lnTo>
                <a:lnTo>
                  <a:pt x="2338" y="2878"/>
                </a:lnTo>
                <a:lnTo>
                  <a:pt x="2317" y="2879"/>
                </a:lnTo>
                <a:lnTo>
                  <a:pt x="2297" y="2883"/>
                </a:lnTo>
                <a:lnTo>
                  <a:pt x="2259" y="2892"/>
                </a:lnTo>
                <a:lnTo>
                  <a:pt x="2222" y="2904"/>
                </a:lnTo>
                <a:lnTo>
                  <a:pt x="2188" y="2920"/>
                </a:lnTo>
                <a:lnTo>
                  <a:pt x="2154" y="2936"/>
                </a:lnTo>
                <a:lnTo>
                  <a:pt x="2125" y="2955"/>
                </a:lnTo>
                <a:lnTo>
                  <a:pt x="2096" y="2974"/>
                </a:lnTo>
                <a:lnTo>
                  <a:pt x="1859" y="3161"/>
                </a:lnTo>
                <a:lnTo>
                  <a:pt x="1841" y="3182"/>
                </a:lnTo>
                <a:lnTo>
                  <a:pt x="1825" y="3200"/>
                </a:lnTo>
                <a:lnTo>
                  <a:pt x="1812" y="3219"/>
                </a:lnTo>
                <a:lnTo>
                  <a:pt x="1803" y="3239"/>
                </a:lnTo>
                <a:lnTo>
                  <a:pt x="1796" y="3258"/>
                </a:lnTo>
                <a:lnTo>
                  <a:pt x="1793" y="3277"/>
                </a:lnTo>
                <a:lnTo>
                  <a:pt x="1793" y="3297"/>
                </a:lnTo>
                <a:lnTo>
                  <a:pt x="1798" y="3318"/>
                </a:lnTo>
                <a:lnTo>
                  <a:pt x="1806" y="3337"/>
                </a:lnTo>
                <a:lnTo>
                  <a:pt x="1816" y="3353"/>
                </a:lnTo>
                <a:lnTo>
                  <a:pt x="1829" y="3366"/>
                </a:lnTo>
                <a:lnTo>
                  <a:pt x="1841" y="3376"/>
                </a:lnTo>
                <a:lnTo>
                  <a:pt x="1858" y="3385"/>
                </a:lnTo>
                <a:lnTo>
                  <a:pt x="1875" y="3390"/>
                </a:lnTo>
                <a:lnTo>
                  <a:pt x="1895" y="3395"/>
                </a:lnTo>
                <a:lnTo>
                  <a:pt x="1914" y="3397"/>
                </a:lnTo>
                <a:close/>
                <a:moveTo>
                  <a:pt x="4150" y="1275"/>
                </a:moveTo>
                <a:lnTo>
                  <a:pt x="4150" y="1275"/>
                </a:lnTo>
                <a:lnTo>
                  <a:pt x="4176" y="1275"/>
                </a:lnTo>
                <a:lnTo>
                  <a:pt x="4203" y="1271"/>
                </a:lnTo>
                <a:lnTo>
                  <a:pt x="4229" y="1268"/>
                </a:lnTo>
                <a:lnTo>
                  <a:pt x="4253" y="1263"/>
                </a:lnTo>
                <a:lnTo>
                  <a:pt x="4279" y="1257"/>
                </a:lnTo>
                <a:lnTo>
                  <a:pt x="4303" y="1249"/>
                </a:lnTo>
                <a:lnTo>
                  <a:pt x="4327" y="1241"/>
                </a:lnTo>
                <a:lnTo>
                  <a:pt x="4350" y="1231"/>
                </a:lnTo>
                <a:lnTo>
                  <a:pt x="4372" y="1218"/>
                </a:lnTo>
                <a:lnTo>
                  <a:pt x="4395" y="1207"/>
                </a:lnTo>
                <a:lnTo>
                  <a:pt x="4416" y="1192"/>
                </a:lnTo>
                <a:lnTo>
                  <a:pt x="4437" y="1178"/>
                </a:lnTo>
                <a:lnTo>
                  <a:pt x="4456" y="1162"/>
                </a:lnTo>
                <a:lnTo>
                  <a:pt x="4476" y="1146"/>
                </a:lnTo>
                <a:lnTo>
                  <a:pt x="4495" y="1128"/>
                </a:lnTo>
                <a:lnTo>
                  <a:pt x="4511" y="1110"/>
                </a:lnTo>
                <a:lnTo>
                  <a:pt x="4529" y="1089"/>
                </a:lnTo>
                <a:lnTo>
                  <a:pt x="4545" y="1070"/>
                </a:lnTo>
                <a:lnTo>
                  <a:pt x="4559" y="1049"/>
                </a:lnTo>
                <a:lnTo>
                  <a:pt x="4574" y="1026"/>
                </a:lnTo>
                <a:lnTo>
                  <a:pt x="4587" y="1004"/>
                </a:lnTo>
                <a:lnTo>
                  <a:pt x="4598" y="981"/>
                </a:lnTo>
                <a:lnTo>
                  <a:pt x="4609" y="957"/>
                </a:lnTo>
                <a:lnTo>
                  <a:pt x="4619" y="931"/>
                </a:lnTo>
                <a:lnTo>
                  <a:pt x="4629" y="907"/>
                </a:lnTo>
                <a:lnTo>
                  <a:pt x="4637" y="881"/>
                </a:lnTo>
                <a:lnTo>
                  <a:pt x="4643" y="856"/>
                </a:lnTo>
                <a:lnTo>
                  <a:pt x="4648" y="828"/>
                </a:lnTo>
                <a:lnTo>
                  <a:pt x="4653" y="801"/>
                </a:lnTo>
                <a:lnTo>
                  <a:pt x="4656" y="773"/>
                </a:lnTo>
                <a:lnTo>
                  <a:pt x="4658" y="746"/>
                </a:lnTo>
                <a:lnTo>
                  <a:pt x="4659" y="719"/>
                </a:lnTo>
                <a:lnTo>
                  <a:pt x="4659" y="479"/>
                </a:lnTo>
                <a:lnTo>
                  <a:pt x="4658" y="451"/>
                </a:lnTo>
                <a:lnTo>
                  <a:pt x="4656" y="424"/>
                </a:lnTo>
                <a:lnTo>
                  <a:pt x="4653" y="398"/>
                </a:lnTo>
                <a:lnTo>
                  <a:pt x="4650" y="372"/>
                </a:lnTo>
                <a:lnTo>
                  <a:pt x="4645" y="346"/>
                </a:lnTo>
                <a:lnTo>
                  <a:pt x="4638" y="322"/>
                </a:lnTo>
                <a:lnTo>
                  <a:pt x="4632" y="300"/>
                </a:lnTo>
                <a:lnTo>
                  <a:pt x="4624" y="277"/>
                </a:lnTo>
                <a:lnTo>
                  <a:pt x="4616" y="256"/>
                </a:lnTo>
                <a:lnTo>
                  <a:pt x="4606" y="235"/>
                </a:lnTo>
                <a:lnTo>
                  <a:pt x="4596" y="214"/>
                </a:lnTo>
                <a:lnTo>
                  <a:pt x="4585" y="195"/>
                </a:lnTo>
                <a:lnTo>
                  <a:pt x="4563" y="160"/>
                </a:lnTo>
                <a:lnTo>
                  <a:pt x="4537" y="129"/>
                </a:lnTo>
                <a:lnTo>
                  <a:pt x="4511" y="100"/>
                </a:lnTo>
                <a:lnTo>
                  <a:pt x="4482" y="74"/>
                </a:lnTo>
                <a:lnTo>
                  <a:pt x="4455" y="53"/>
                </a:lnTo>
                <a:lnTo>
                  <a:pt x="4426" y="35"/>
                </a:lnTo>
                <a:lnTo>
                  <a:pt x="4397" y="23"/>
                </a:lnTo>
                <a:lnTo>
                  <a:pt x="4368" y="13"/>
                </a:lnTo>
                <a:lnTo>
                  <a:pt x="4340" y="6"/>
                </a:lnTo>
                <a:lnTo>
                  <a:pt x="4313" y="5"/>
                </a:lnTo>
                <a:lnTo>
                  <a:pt x="3643" y="0"/>
                </a:lnTo>
                <a:lnTo>
                  <a:pt x="3643" y="110"/>
                </a:lnTo>
                <a:lnTo>
                  <a:pt x="3817" y="147"/>
                </a:lnTo>
                <a:lnTo>
                  <a:pt x="3797" y="166"/>
                </a:lnTo>
                <a:lnTo>
                  <a:pt x="3778" y="187"/>
                </a:lnTo>
                <a:lnTo>
                  <a:pt x="3760" y="209"/>
                </a:lnTo>
                <a:lnTo>
                  <a:pt x="3743" y="232"/>
                </a:lnTo>
                <a:lnTo>
                  <a:pt x="3728" y="256"/>
                </a:lnTo>
                <a:lnTo>
                  <a:pt x="3714" y="282"/>
                </a:lnTo>
                <a:lnTo>
                  <a:pt x="3701" y="308"/>
                </a:lnTo>
                <a:lnTo>
                  <a:pt x="3688" y="334"/>
                </a:lnTo>
                <a:lnTo>
                  <a:pt x="3676" y="361"/>
                </a:lnTo>
                <a:lnTo>
                  <a:pt x="3668" y="388"/>
                </a:lnTo>
                <a:lnTo>
                  <a:pt x="3660" y="417"/>
                </a:lnTo>
                <a:lnTo>
                  <a:pt x="3652" y="446"/>
                </a:lnTo>
                <a:lnTo>
                  <a:pt x="3647" y="477"/>
                </a:lnTo>
                <a:lnTo>
                  <a:pt x="3644" y="506"/>
                </a:lnTo>
                <a:lnTo>
                  <a:pt x="3641" y="537"/>
                </a:lnTo>
                <a:lnTo>
                  <a:pt x="3641" y="567"/>
                </a:lnTo>
                <a:lnTo>
                  <a:pt x="3641" y="719"/>
                </a:lnTo>
                <a:lnTo>
                  <a:pt x="3641" y="746"/>
                </a:lnTo>
                <a:lnTo>
                  <a:pt x="3643" y="773"/>
                </a:lnTo>
                <a:lnTo>
                  <a:pt x="3646" y="801"/>
                </a:lnTo>
                <a:lnTo>
                  <a:pt x="3651" y="828"/>
                </a:lnTo>
                <a:lnTo>
                  <a:pt x="3657" y="856"/>
                </a:lnTo>
                <a:lnTo>
                  <a:pt x="3664" y="881"/>
                </a:lnTo>
                <a:lnTo>
                  <a:pt x="3672" y="907"/>
                </a:lnTo>
                <a:lnTo>
                  <a:pt x="3680" y="931"/>
                </a:lnTo>
                <a:lnTo>
                  <a:pt x="3689" y="957"/>
                </a:lnTo>
                <a:lnTo>
                  <a:pt x="3701" y="981"/>
                </a:lnTo>
                <a:lnTo>
                  <a:pt x="3714" y="1004"/>
                </a:lnTo>
                <a:lnTo>
                  <a:pt x="3726" y="1026"/>
                </a:lnTo>
                <a:lnTo>
                  <a:pt x="3739" y="1049"/>
                </a:lnTo>
                <a:lnTo>
                  <a:pt x="3755" y="1070"/>
                </a:lnTo>
                <a:lnTo>
                  <a:pt x="3772" y="1089"/>
                </a:lnTo>
                <a:lnTo>
                  <a:pt x="3788" y="1110"/>
                </a:lnTo>
                <a:lnTo>
                  <a:pt x="3805" y="1128"/>
                </a:lnTo>
                <a:lnTo>
                  <a:pt x="3823" y="1146"/>
                </a:lnTo>
                <a:lnTo>
                  <a:pt x="3842" y="1162"/>
                </a:lnTo>
                <a:lnTo>
                  <a:pt x="3862" y="1178"/>
                </a:lnTo>
                <a:lnTo>
                  <a:pt x="3883" y="1192"/>
                </a:lnTo>
                <a:lnTo>
                  <a:pt x="3904" y="1207"/>
                </a:lnTo>
                <a:lnTo>
                  <a:pt x="3926" y="1218"/>
                </a:lnTo>
                <a:lnTo>
                  <a:pt x="3949" y="1231"/>
                </a:lnTo>
                <a:lnTo>
                  <a:pt x="3973" y="1241"/>
                </a:lnTo>
                <a:lnTo>
                  <a:pt x="3995" y="1249"/>
                </a:lnTo>
                <a:lnTo>
                  <a:pt x="4021" y="1257"/>
                </a:lnTo>
                <a:lnTo>
                  <a:pt x="4045" y="1263"/>
                </a:lnTo>
                <a:lnTo>
                  <a:pt x="4071" y="1268"/>
                </a:lnTo>
                <a:lnTo>
                  <a:pt x="4097" y="1271"/>
                </a:lnTo>
                <a:lnTo>
                  <a:pt x="4123" y="1275"/>
                </a:lnTo>
                <a:lnTo>
                  <a:pt x="4150" y="1275"/>
                </a:lnTo>
                <a:close/>
                <a:moveTo>
                  <a:pt x="3770" y="567"/>
                </a:moveTo>
                <a:lnTo>
                  <a:pt x="3770" y="567"/>
                </a:lnTo>
                <a:lnTo>
                  <a:pt x="3770" y="537"/>
                </a:lnTo>
                <a:lnTo>
                  <a:pt x="3773" y="504"/>
                </a:lnTo>
                <a:lnTo>
                  <a:pt x="3778" y="474"/>
                </a:lnTo>
                <a:lnTo>
                  <a:pt x="3786" y="445"/>
                </a:lnTo>
                <a:lnTo>
                  <a:pt x="3794" y="416"/>
                </a:lnTo>
                <a:lnTo>
                  <a:pt x="3805" y="388"/>
                </a:lnTo>
                <a:lnTo>
                  <a:pt x="3817" y="361"/>
                </a:lnTo>
                <a:lnTo>
                  <a:pt x="3830" y="335"/>
                </a:lnTo>
                <a:lnTo>
                  <a:pt x="3846" y="311"/>
                </a:lnTo>
                <a:lnTo>
                  <a:pt x="3862" y="288"/>
                </a:lnTo>
                <a:lnTo>
                  <a:pt x="3879" y="267"/>
                </a:lnTo>
                <a:lnTo>
                  <a:pt x="3899" y="247"/>
                </a:lnTo>
                <a:lnTo>
                  <a:pt x="3918" y="229"/>
                </a:lnTo>
                <a:lnTo>
                  <a:pt x="3939" y="211"/>
                </a:lnTo>
                <a:lnTo>
                  <a:pt x="3962" y="197"/>
                </a:lnTo>
                <a:lnTo>
                  <a:pt x="3984" y="182"/>
                </a:lnTo>
                <a:lnTo>
                  <a:pt x="4210" y="230"/>
                </a:lnTo>
                <a:lnTo>
                  <a:pt x="4134" y="424"/>
                </a:lnTo>
                <a:lnTo>
                  <a:pt x="4339" y="424"/>
                </a:lnTo>
                <a:lnTo>
                  <a:pt x="4353" y="703"/>
                </a:lnTo>
                <a:lnTo>
                  <a:pt x="4530" y="703"/>
                </a:lnTo>
                <a:lnTo>
                  <a:pt x="4530" y="719"/>
                </a:lnTo>
                <a:lnTo>
                  <a:pt x="4529" y="741"/>
                </a:lnTo>
                <a:lnTo>
                  <a:pt x="4527" y="762"/>
                </a:lnTo>
                <a:lnTo>
                  <a:pt x="4526" y="785"/>
                </a:lnTo>
                <a:lnTo>
                  <a:pt x="4522" y="806"/>
                </a:lnTo>
                <a:lnTo>
                  <a:pt x="4517" y="827"/>
                </a:lnTo>
                <a:lnTo>
                  <a:pt x="4513" y="848"/>
                </a:lnTo>
                <a:lnTo>
                  <a:pt x="4500" y="888"/>
                </a:lnTo>
                <a:lnTo>
                  <a:pt x="4482" y="925"/>
                </a:lnTo>
                <a:lnTo>
                  <a:pt x="4463" y="960"/>
                </a:lnTo>
                <a:lnTo>
                  <a:pt x="4442" y="993"/>
                </a:lnTo>
                <a:lnTo>
                  <a:pt x="4416" y="1023"/>
                </a:lnTo>
                <a:lnTo>
                  <a:pt x="4389" y="1051"/>
                </a:lnTo>
                <a:lnTo>
                  <a:pt x="4360" y="1075"/>
                </a:lnTo>
                <a:lnTo>
                  <a:pt x="4327" y="1096"/>
                </a:lnTo>
                <a:lnTo>
                  <a:pt x="4295" y="1113"/>
                </a:lnTo>
                <a:lnTo>
                  <a:pt x="4277" y="1121"/>
                </a:lnTo>
                <a:lnTo>
                  <a:pt x="4260" y="1128"/>
                </a:lnTo>
                <a:lnTo>
                  <a:pt x="4242" y="1133"/>
                </a:lnTo>
                <a:lnTo>
                  <a:pt x="4224" y="1138"/>
                </a:lnTo>
                <a:lnTo>
                  <a:pt x="4207" y="1141"/>
                </a:lnTo>
                <a:lnTo>
                  <a:pt x="4187" y="1144"/>
                </a:lnTo>
                <a:lnTo>
                  <a:pt x="4169" y="1146"/>
                </a:lnTo>
                <a:lnTo>
                  <a:pt x="4150" y="1146"/>
                </a:lnTo>
                <a:lnTo>
                  <a:pt x="4131" y="1146"/>
                </a:lnTo>
                <a:lnTo>
                  <a:pt x="4111" y="1144"/>
                </a:lnTo>
                <a:lnTo>
                  <a:pt x="4094" y="1141"/>
                </a:lnTo>
                <a:lnTo>
                  <a:pt x="4074" y="1138"/>
                </a:lnTo>
                <a:lnTo>
                  <a:pt x="4057" y="1133"/>
                </a:lnTo>
                <a:lnTo>
                  <a:pt x="4039" y="1128"/>
                </a:lnTo>
                <a:lnTo>
                  <a:pt x="4021" y="1121"/>
                </a:lnTo>
                <a:lnTo>
                  <a:pt x="4004" y="1113"/>
                </a:lnTo>
                <a:lnTo>
                  <a:pt x="3971" y="1096"/>
                </a:lnTo>
                <a:lnTo>
                  <a:pt x="3939" y="1075"/>
                </a:lnTo>
                <a:lnTo>
                  <a:pt x="3910" y="1051"/>
                </a:lnTo>
                <a:lnTo>
                  <a:pt x="3883" y="1023"/>
                </a:lnTo>
                <a:lnTo>
                  <a:pt x="3859" y="993"/>
                </a:lnTo>
                <a:lnTo>
                  <a:pt x="3836" y="960"/>
                </a:lnTo>
                <a:lnTo>
                  <a:pt x="3817" y="925"/>
                </a:lnTo>
                <a:lnTo>
                  <a:pt x="3801" y="888"/>
                </a:lnTo>
                <a:lnTo>
                  <a:pt x="3788" y="848"/>
                </a:lnTo>
                <a:lnTo>
                  <a:pt x="3781" y="827"/>
                </a:lnTo>
                <a:lnTo>
                  <a:pt x="3778" y="806"/>
                </a:lnTo>
                <a:lnTo>
                  <a:pt x="3775" y="785"/>
                </a:lnTo>
                <a:lnTo>
                  <a:pt x="3772" y="762"/>
                </a:lnTo>
                <a:lnTo>
                  <a:pt x="3770" y="741"/>
                </a:lnTo>
                <a:lnTo>
                  <a:pt x="3770" y="719"/>
                </a:lnTo>
                <a:lnTo>
                  <a:pt x="3770" y="567"/>
                </a:lnTo>
                <a:close/>
                <a:moveTo>
                  <a:pt x="4874" y="1568"/>
                </a:moveTo>
                <a:lnTo>
                  <a:pt x="4874" y="1568"/>
                </a:lnTo>
                <a:lnTo>
                  <a:pt x="4859" y="1529"/>
                </a:lnTo>
                <a:lnTo>
                  <a:pt x="4843" y="1495"/>
                </a:lnTo>
                <a:lnTo>
                  <a:pt x="4835" y="1479"/>
                </a:lnTo>
                <a:lnTo>
                  <a:pt x="4825" y="1466"/>
                </a:lnTo>
                <a:lnTo>
                  <a:pt x="4816" y="1453"/>
                </a:lnTo>
                <a:lnTo>
                  <a:pt x="4806" y="1441"/>
                </a:lnTo>
                <a:lnTo>
                  <a:pt x="4795" y="1431"/>
                </a:lnTo>
                <a:lnTo>
                  <a:pt x="4783" y="1421"/>
                </a:lnTo>
                <a:lnTo>
                  <a:pt x="4772" y="1411"/>
                </a:lnTo>
                <a:lnTo>
                  <a:pt x="4761" y="1405"/>
                </a:lnTo>
                <a:lnTo>
                  <a:pt x="4748" y="1399"/>
                </a:lnTo>
                <a:lnTo>
                  <a:pt x="4737" y="1392"/>
                </a:lnTo>
                <a:lnTo>
                  <a:pt x="4724" y="1387"/>
                </a:lnTo>
                <a:lnTo>
                  <a:pt x="4709" y="1384"/>
                </a:lnTo>
                <a:lnTo>
                  <a:pt x="4696" y="1381"/>
                </a:lnTo>
                <a:lnTo>
                  <a:pt x="4682" y="1379"/>
                </a:lnTo>
                <a:lnTo>
                  <a:pt x="4653" y="1379"/>
                </a:lnTo>
                <a:lnTo>
                  <a:pt x="4622" y="1382"/>
                </a:lnTo>
                <a:lnTo>
                  <a:pt x="4588" y="1387"/>
                </a:lnTo>
                <a:lnTo>
                  <a:pt x="4555" y="1397"/>
                </a:lnTo>
                <a:lnTo>
                  <a:pt x="4519" y="1408"/>
                </a:lnTo>
                <a:lnTo>
                  <a:pt x="4484" y="1423"/>
                </a:lnTo>
                <a:lnTo>
                  <a:pt x="4445" y="1439"/>
                </a:lnTo>
                <a:lnTo>
                  <a:pt x="4091" y="1664"/>
                </a:lnTo>
                <a:lnTo>
                  <a:pt x="4070" y="1679"/>
                </a:lnTo>
                <a:lnTo>
                  <a:pt x="4050" y="1695"/>
                </a:lnTo>
                <a:lnTo>
                  <a:pt x="4029" y="1714"/>
                </a:lnTo>
                <a:lnTo>
                  <a:pt x="4010" y="1735"/>
                </a:lnTo>
                <a:lnTo>
                  <a:pt x="3991" y="1760"/>
                </a:lnTo>
                <a:lnTo>
                  <a:pt x="3971" y="1785"/>
                </a:lnTo>
                <a:lnTo>
                  <a:pt x="3955" y="1811"/>
                </a:lnTo>
                <a:lnTo>
                  <a:pt x="3939" y="1838"/>
                </a:lnTo>
                <a:lnTo>
                  <a:pt x="3925" y="1867"/>
                </a:lnTo>
                <a:lnTo>
                  <a:pt x="3913" y="1898"/>
                </a:lnTo>
                <a:lnTo>
                  <a:pt x="3902" y="1929"/>
                </a:lnTo>
                <a:lnTo>
                  <a:pt x="3896" y="1959"/>
                </a:lnTo>
                <a:lnTo>
                  <a:pt x="3891" y="1990"/>
                </a:lnTo>
                <a:lnTo>
                  <a:pt x="3888" y="2022"/>
                </a:lnTo>
                <a:lnTo>
                  <a:pt x="3889" y="2053"/>
                </a:lnTo>
                <a:lnTo>
                  <a:pt x="3892" y="2083"/>
                </a:lnTo>
                <a:lnTo>
                  <a:pt x="3939" y="2320"/>
                </a:lnTo>
                <a:lnTo>
                  <a:pt x="3664" y="2725"/>
                </a:lnTo>
                <a:lnTo>
                  <a:pt x="2914" y="2871"/>
                </a:lnTo>
                <a:lnTo>
                  <a:pt x="2914" y="3418"/>
                </a:lnTo>
                <a:lnTo>
                  <a:pt x="4074" y="3418"/>
                </a:lnTo>
                <a:lnTo>
                  <a:pt x="4730" y="2678"/>
                </a:lnTo>
                <a:lnTo>
                  <a:pt x="4820" y="2765"/>
                </a:lnTo>
                <a:lnTo>
                  <a:pt x="4169" y="3487"/>
                </a:lnTo>
                <a:lnTo>
                  <a:pt x="4281" y="4054"/>
                </a:lnTo>
                <a:lnTo>
                  <a:pt x="3063" y="4199"/>
                </a:lnTo>
                <a:lnTo>
                  <a:pt x="3040" y="4202"/>
                </a:lnTo>
                <a:lnTo>
                  <a:pt x="3019" y="4207"/>
                </a:lnTo>
                <a:lnTo>
                  <a:pt x="2995" y="4212"/>
                </a:lnTo>
                <a:lnTo>
                  <a:pt x="2972" y="4220"/>
                </a:lnTo>
                <a:lnTo>
                  <a:pt x="2948" y="4228"/>
                </a:lnTo>
                <a:lnTo>
                  <a:pt x="2926" y="4239"/>
                </a:lnTo>
                <a:lnTo>
                  <a:pt x="2902" y="4249"/>
                </a:lnTo>
                <a:lnTo>
                  <a:pt x="2877" y="4262"/>
                </a:lnTo>
                <a:lnTo>
                  <a:pt x="2831" y="4289"/>
                </a:lnTo>
                <a:lnTo>
                  <a:pt x="2782" y="4322"/>
                </a:lnTo>
                <a:lnTo>
                  <a:pt x="2737" y="4357"/>
                </a:lnTo>
                <a:lnTo>
                  <a:pt x="2694" y="4394"/>
                </a:lnTo>
                <a:lnTo>
                  <a:pt x="2673" y="4415"/>
                </a:lnTo>
                <a:lnTo>
                  <a:pt x="2653" y="4436"/>
                </a:lnTo>
                <a:lnTo>
                  <a:pt x="2634" y="4457"/>
                </a:lnTo>
                <a:lnTo>
                  <a:pt x="2616" y="4479"/>
                </a:lnTo>
                <a:lnTo>
                  <a:pt x="2599" y="4500"/>
                </a:lnTo>
                <a:lnTo>
                  <a:pt x="2583" y="4523"/>
                </a:lnTo>
                <a:lnTo>
                  <a:pt x="2568" y="4547"/>
                </a:lnTo>
                <a:lnTo>
                  <a:pt x="2554" y="4570"/>
                </a:lnTo>
                <a:lnTo>
                  <a:pt x="2541" y="4594"/>
                </a:lnTo>
                <a:lnTo>
                  <a:pt x="2531" y="4618"/>
                </a:lnTo>
                <a:lnTo>
                  <a:pt x="2521" y="4642"/>
                </a:lnTo>
                <a:lnTo>
                  <a:pt x="2513" y="4666"/>
                </a:lnTo>
                <a:lnTo>
                  <a:pt x="2507" y="4690"/>
                </a:lnTo>
                <a:lnTo>
                  <a:pt x="2502" y="4715"/>
                </a:lnTo>
                <a:lnTo>
                  <a:pt x="2499" y="4739"/>
                </a:lnTo>
                <a:lnTo>
                  <a:pt x="2497" y="4763"/>
                </a:lnTo>
                <a:lnTo>
                  <a:pt x="5758" y="4763"/>
                </a:lnTo>
                <a:lnTo>
                  <a:pt x="5758" y="3777"/>
                </a:lnTo>
                <a:lnTo>
                  <a:pt x="4874" y="1568"/>
                </a:lnTo>
                <a:close/>
                <a:moveTo>
                  <a:pt x="522" y="3434"/>
                </a:moveTo>
                <a:lnTo>
                  <a:pt x="1464" y="3434"/>
                </a:lnTo>
                <a:lnTo>
                  <a:pt x="1464" y="3305"/>
                </a:lnTo>
                <a:lnTo>
                  <a:pt x="522" y="3305"/>
                </a:lnTo>
                <a:lnTo>
                  <a:pt x="507" y="3303"/>
                </a:lnTo>
                <a:lnTo>
                  <a:pt x="493" y="3302"/>
                </a:lnTo>
                <a:lnTo>
                  <a:pt x="480" y="3298"/>
                </a:lnTo>
                <a:lnTo>
                  <a:pt x="469" y="3293"/>
                </a:lnTo>
                <a:lnTo>
                  <a:pt x="459" y="3287"/>
                </a:lnTo>
                <a:lnTo>
                  <a:pt x="449" y="3279"/>
                </a:lnTo>
                <a:lnTo>
                  <a:pt x="441" y="3271"/>
                </a:lnTo>
                <a:lnTo>
                  <a:pt x="435" y="3260"/>
                </a:lnTo>
                <a:lnTo>
                  <a:pt x="430" y="3248"/>
                </a:lnTo>
                <a:lnTo>
                  <a:pt x="427" y="3235"/>
                </a:lnTo>
                <a:lnTo>
                  <a:pt x="425" y="3219"/>
                </a:lnTo>
                <a:lnTo>
                  <a:pt x="425" y="3203"/>
                </a:lnTo>
                <a:lnTo>
                  <a:pt x="427" y="3186"/>
                </a:lnTo>
                <a:lnTo>
                  <a:pt x="432" y="3166"/>
                </a:lnTo>
                <a:lnTo>
                  <a:pt x="437" y="3145"/>
                </a:lnTo>
                <a:lnTo>
                  <a:pt x="445" y="3123"/>
                </a:lnTo>
                <a:lnTo>
                  <a:pt x="971" y="1742"/>
                </a:lnTo>
                <a:lnTo>
                  <a:pt x="1000" y="1892"/>
                </a:lnTo>
                <a:lnTo>
                  <a:pt x="1031" y="2040"/>
                </a:lnTo>
                <a:lnTo>
                  <a:pt x="1063" y="2188"/>
                </a:lnTo>
                <a:lnTo>
                  <a:pt x="1099" y="2336"/>
                </a:lnTo>
                <a:lnTo>
                  <a:pt x="1136" y="2485"/>
                </a:lnTo>
                <a:lnTo>
                  <a:pt x="1176" y="2631"/>
                </a:lnTo>
                <a:lnTo>
                  <a:pt x="1218" y="2778"/>
                </a:lnTo>
                <a:lnTo>
                  <a:pt x="1261" y="2925"/>
                </a:lnTo>
                <a:lnTo>
                  <a:pt x="1448" y="2887"/>
                </a:lnTo>
                <a:lnTo>
                  <a:pt x="1007" y="335"/>
                </a:lnTo>
                <a:lnTo>
                  <a:pt x="820" y="372"/>
                </a:lnTo>
                <a:lnTo>
                  <a:pt x="826" y="514"/>
                </a:lnTo>
                <a:lnTo>
                  <a:pt x="836" y="654"/>
                </a:lnTo>
                <a:lnTo>
                  <a:pt x="847" y="794"/>
                </a:lnTo>
                <a:lnTo>
                  <a:pt x="860" y="935"/>
                </a:lnTo>
                <a:lnTo>
                  <a:pt x="875" y="1075"/>
                </a:lnTo>
                <a:lnTo>
                  <a:pt x="891" y="1213"/>
                </a:lnTo>
                <a:lnTo>
                  <a:pt x="910" y="1352"/>
                </a:lnTo>
                <a:lnTo>
                  <a:pt x="930" y="1490"/>
                </a:lnTo>
                <a:lnTo>
                  <a:pt x="324" y="3076"/>
                </a:lnTo>
                <a:lnTo>
                  <a:pt x="314" y="3105"/>
                </a:lnTo>
                <a:lnTo>
                  <a:pt x="308" y="3136"/>
                </a:lnTo>
                <a:lnTo>
                  <a:pt x="303" y="3165"/>
                </a:lnTo>
                <a:lnTo>
                  <a:pt x="300" y="3195"/>
                </a:lnTo>
                <a:lnTo>
                  <a:pt x="300" y="3226"/>
                </a:lnTo>
                <a:lnTo>
                  <a:pt x="303" y="3255"/>
                </a:lnTo>
                <a:lnTo>
                  <a:pt x="308" y="3284"/>
                </a:lnTo>
                <a:lnTo>
                  <a:pt x="317" y="3311"/>
                </a:lnTo>
                <a:lnTo>
                  <a:pt x="322" y="3324"/>
                </a:lnTo>
                <a:lnTo>
                  <a:pt x="330" y="3337"/>
                </a:lnTo>
                <a:lnTo>
                  <a:pt x="337" y="3348"/>
                </a:lnTo>
                <a:lnTo>
                  <a:pt x="345" y="3360"/>
                </a:lnTo>
                <a:lnTo>
                  <a:pt x="354" y="3371"/>
                </a:lnTo>
                <a:lnTo>
                  <a:pt x="364" y="3381"/>
                </a:lnTo>
                <a:lnTo>
                  <a:pt x="375" y="3390"/>
                </a:lnTo>
                <a:lnTo>
                  <a:pt x="388" y="3398"/>
                </a:lnTo>
                <a:lnTo>
                  <a:pt x="401" y="3406"/>
                </a:lnTo>
                <a:lnTo>
                  <a:pt x="416" y="3413"/>
                </a:lnTo>
                <a:lnTo>
                  <a:pt x="430" y="3419"/>
                </a:lnTo>
                <a:lnTo>
                  <a:pt x="446" y="3424"/>
                </a:lnTo>
                <a:lnTo>
                  <a:pt x="464" y="3429"/>
                </a:lnTo>
                <a:lnTo>
                  <a:pt x="482" y="3430"/>
                </a:lnTo>
                <a:lnTo>
                  <a:pt x="501" y="3432"/>
                </a:lnTo>
                <a:lnTo>
                  <a:pt x="522" y="3434"/>
                </a:lnTo>
                <a:close/>
                <a:moveTo>
                  <a:pt x="3833" y="3516"/>
                </a:moveTo>
                <a:lnTo>
                  <a:pt x="0" y="3516"/>
                </a:lnTo>
                <a:lnTo>
                  <a:pt x="0" y="3774"/>
                </a:lnTo>
                <a:lnTo>
                  <a:pt x="3833" y="3774"/>
                </a:lnTo>
                <a:lnTo>
                  <a:pt x="3833" y="35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Freeform 38">
            <a:extLst>
              <a:ext uri="{FF2B5EF4-FFF2-40B4-BE49-F238E27FC236}">
                <a16:creationId xmlns:a16="http://schemas.microsoft.com/office/drawing/2014/main" id="{9B5E91FF-AD0E-386C-080D-3A8FEDD908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5453" y="4859407"/>
            <a:ext cx="534194" cy="442242"/>
          </a:xfrm>
          <a:custGeom>
            <a:avLst/>
            <a:gdLst>
              <a:gd name="T0" fmla="*/ 2147483647 w 5758"/>
              <a:gd name="T1" fmla="*/ 2147483647 h 4763"/>
              <a:gd name="T2" fmla="*/ 2147483647 w 5758"/>
              <a:gd name="T3" fmla="*/ 2147483647 h 4763"/>
              <a:gd name="T4" fmla="*/ 2147483647 w 5758"/>
              <a:gd name="T5" fmla="*/ 2147483647 h 4763"/>
              <a:gd name="T6" fmla="*/ 2147483647 w 5758"/>
              <a:gd name="T7" fmla="*/ 2147483647 h 4763"/>
              <a:gd name="T8" fmla="*/ 2147483647 w 5758"/>
              <a:gd name="T9" fmla="*/ 2147483647 h 4763"/>
              <a:gd name="T10" fmla="*/ 2147483647 w 5758"/>
              <a:gd name="T11" fmla="*/ 2147483647 h 4763"/>
              <a:gd name="T12" fmla="*/ 2147483647 w 5758"/>
              <a:gd name="T13" fmla="*/ 2147483647 h 4763"/>
              <a:gd name="T14" fmla="*/ 2147483647 w 5758"/>
              <a:gd name="T15" fmla="*/ 2147483647 h 4763"/>
              <a:gd name="T16" fmla="*/ 2147483647 w 5758"/>
              <a:gd name="T17" fmla="*/ 2147483647 h 4763"/>
              <a:gd name="T18" fmla="*/ 2147483647 w 5758"/>
              <a:gd name="T19" fmla="*/ 2147483647 h 4763"/>
              <a:gd name="T20" fmla="*/ 2147483647 w 5758"/>
              <a:gd name="T21" fmla="*/ 2147483647 h 4763"/>
              <a:gd name="T22" fmla="*/ 2147483647 w 5758"/>
              <a:gd name="T23" fmla="*/ 2147483647 h 4763"/>
              <a:gd name="T24" fmla="*/ 2147483647 w 5758"/>
              <a:gd name="T25" fmla="*/ 2147483647 h 4763"/>
              <a:gd name="T26" fmla="*/ 2147483647 w 5758"/>
              <a:gd name="T27" fmla="*/ 2147483647 h 4763"/>
              <a:gd name="T28" fmla="*/ 2147483647 w 5758"/>
              <a:gd name="T29" fmla="*/ 2147483647 h 4763"/>
              <a:gd name="T30" fmla="*/ 2147483647 w 5758"/>
              <a:gd name="T31" fmla="*/ 2147483647 h 4763"/>
              <a:gd name="T32" fmla="*/ 2147483647 w 5758"/>
              <a:gd name="T33" fmla="*/ 2147483647 h 4763"/>
              <a:gd name="T34" fmla="*/ 2147483647 w 5758"/>
              <a:gd name="T35" fmla="*/ 2147483647 h 4763"/>
              <a:gd name="T36" fmla="*/ 2147483647 w 5758"/>
              <a:gd name="T37" fmla="*/ 2147483647 h 4763"/>
              <a:gd name="T38" fmla="*/ 2147483647 w 5758"/>
              <a:gd name="T39" fmla="*/ 2147483647 h 4763"/>
              <a:gd name="T40" fmla="*/ 2147483647 w 5758"/>
              <a:gd name="T41" fmla="*/ 2147483647 h 4763"/>
              <a:gd name="T42" fmla="*/ 2147483647 w 5758"/>
              <a:gd name="T43" fmla="*/ 2147483647 h 4763"/>
              <a:gd name="T44" fmla="*/ 2147483647 w 5758"/>
              <a:gd name="T45" fmla="*/ 2147483647 h 4763"/>
              <a:gd name="T46" fmla="*/ 2147483647 w 5758"/>
              <a:gd name="T47" fmla="*/ 2147483647 h 4763"/>
              <a:gd name="T48" fmla="*/ 2147483647 w 5758"/>
              <a:gd name="T49" fmla="*/ 2147483647 h 4763"/>
              <a:gd name="T50" fmla="*/ 2147483647 w 5758"/>
              <a:gd name="T51" fmla="*/ 2147483647 h 4763"/>
              <a:gd name="T52" fmla="*/ 2147483647 w 5758"/>
              <a:gd name="T53" fmla="*/ 2147483647 h 4763"/>
              <a:gd name="T54" fmla="*/ 2147483647 w 5758"/>
              <a:gd name="T55" fmla="*/ 2147483647 h 4763"/>
              <a:gd name="T56" fmla="*/ 2147483647 w 5758"/>
              <a:gd name="T57" fmla="*/ 2147483647 h 4763"/>
              <a:gd name="T58" fmla="*/ 2147483647 w 5758"/>
              <a:gd name="T59" fmla="*/ 2147483647 h 4763"/>
              <a:gd name="T60" fmla="*/ 2147483647 w 5758"/>
              <a:gd name="T61" fmla="*/ 2147483647 h 4763"/>
              <a:gd name="T62" fmla="*/ 2147483647 w 5758"/>
              <a:gd name="T63" fmla="*/ 2147483647 h 4763"/>
              <a:gd name="T64" fmla="*/ 2147483647 w 5758"/>
              <a:gd name="T65" fmla="*/ 2147483647 h 4763"/>
              <a:gd name="T66" fmla="*/ 2147483647 w 5758"/>
              <a:gd name="T67" fmla="*/ 2147483647 h 4763"/>
              <a:gd name="T68" fmla="*/ 2147483647 w 5758"/>
              <a:gd name="T69" fmla="*/ 2147483647 h 4763"/>
              <a:gd name="T70" fmla="*/ 2147483647 w 5758"/>
              <a:gd name="T71" fmla="*/ 2147483647 h 4763"/>
              <a:gd name="T72" fmla="*/ 2147483647 w 5758"/>
              <a:gd name="T73" fmla="*/ 2147483647 h 4763"/>
              <a:gd name="T74" fmla="*/ 2147483647 w 5758"/>
              <a:gd name="T75" fmla="*/ 2147483647 h 4763"/>
              <a:gd name="T76" fmla="*/ 2147483647 w 5758"/>
              <a:gd name="T77" fmla="*/ 2147483647 h 4763"/>
              <a:gd name="T78" fmla="*/ 2147483647 w 5758"/>
              <a:gd name="T79" fmla="*/ 2147483647 h 4763"/>
              <a:gd name="T80" fmla="*/ 2147483647 w 5758"/>
              <a:gd name="T81" fmla="*/ 2147483647 h 4763"/>
              <a:gd name="T82" fmla="*/ 2147483647 w 5758"/>
              <a:gd name="T83" fmla="*/ 2147483647 h 4763"/>
              <a:gd name="T84" fmla="*/ 2147483647 w 5758"/>
              <a:gd name="T85" fmla="*/ 2147483647 h 4763"/>
              <a:gd name="T86" fmla="*/ 2147483647 w 5758"/>
              <a:gd name="T87" fmla="*/ 2147483647 h 4763"/>
              <a:gd name="T88" fmla="*/ 2147483647 w 5758"/>
              <a:gd name="T89" fmla="*/ 2147483647 h 4763"/>
              <a:gd name="T90" fmla="*/ 2147483647 w 5758"/>
              <a:gd name="T91" fmla="*/ 2147483647 h 4763"/>
              <a:gd name="T92" fmla="*/ 2147483647 w 5758"/>
              <a:gd name="T93" fmla="*/ 2147483647 h 4763"/>
              <a:gd name="T94" fmla="*/ 2147483647 w 5758"/>
              <a:gd name="T95" fmla="*/ 2147483647 h 4763"/>
              <a:gd name="T96" fmla="*/ 2147483647 w 5758"/>
              <a:gd name="T97" fmla="*/ 2147483647 h 4763"/>
              <a:gd name="T98" fmla="*/ 2147483647 w 5758"/>
              <a:gd name="T99" fmla="*/ 2147483647 h 4763"/>
              <a:gd name="T100" fmla="*/ 2147483647 w 5758"/>
              <a:gd name="T101" fmla="*/ 2147483647 h 4763"/>
              <a:gd name="T102" fmla="*/ 2147483647 w 5758"/>
              <a:gd name="T103" fmla="*/ 2147483647 h 4763"/>
              <a:gd name="T104" fmla="*/ 2147483647 w 5758"/>
              <a:gd name="T105" fmla="*/ 2147483647 h 4763"/>
              <a:gd name="T106" fmla="*/ 2147483647 w 5758"/>
              <a:gd name="T107" fmla="*/ 2147483647 h 4763"/>
              <a:gd name="T108" fmla="*/ 2147483647 w 5758"/>
              <a:gd name="T109" fmla="*/ 2147483647 h 4763"/>
              <a:gd name="T110" fmla="*/ 2147483647 w 5758"/>
              <a:gd name="T111" fmla="*/ 2147483647 h 4763"/>
              <a:gd name="T112" fmla="*/ 2147483647 w 5758"/>
              <a:gd name="T113" fmla="*/ 2147483647 h 4763"/>
              <a:gd name="T114" fmla="*/ 2147483647 w 5758"/>
              <a:gd name="T115" fmla="*/ 2147483647 h 4763"/>
              <a:gd name="T116" fmla="*/ 0 w 5758"/>
              <a:gd name="T117" fmla="*/ 2147483647 h 4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58"/>
              <a:gd name="T178" fmla="*/ 0 h 4763"/>
              <a:gd name="T179" fmla="*/ 5758 w 5758"/>
              <a:gd name="T180" fmla="*/ 4763 h 4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58" h="4763">
                <a:moveTo>
                  <a:pt x="1914" y="3397"/>
                </a:moveTo>
                <a:lnTo>
                  <a:pt x="1914" y="3421"/>
                </a:lnTo>
                <a:lnTo>
                  <a:pt x="2642" y="3421"/>
                </a:lnTo>
                <a:lnTo>
                  <a:pt x="2642" y="3379"/>
                </a:lnTo>
                <a:lnTo>
                  <a:pt x="2856" y="3434"/>
                </a:lnTo>
                <a:lnTo>
                  <a:pt x="2856" y="3300"/>
                </a:lnTo>
                <a:lnTo>
                  <a:pt x="2254" y="3148"/>
                </a:lnTo>
                <a:lnTo>
                  <a:pt x="1998" y="3266"/>
                </a:lnTo>
                <a:lnTo>
                  <a:pt x="1983" y="3269"/>
                </a:lnTo>
                <a:lnTo>
                  <a:pt x="1970" y="3269"/>
                </a:lnTo>
                <a:lnTo>
                  <a:pt x="1964" y="3269"/>
                </a:lnTo>
                <a:lnTo>
                  <a:pt x="1959" y="3266"/>
                </a:lnTo>
                <a:lnTo>
                  <a:pt x="1956" y="3264"/>
                </a:lnTo>
                <a:lnTo>
                  <a:pt x="1953" y="3261"/>
                </a:lnTo>
                <a:lnTo>
                  <a:pt x="1951" y="3256"/>
                </a:lnTo>
                <a:lnTo>
                  <a:pt x="1949" y="3252"/>
                </a:lnTo>
                <a:lnTo>
                  <a:pt x="1951" y="3247"/>
                </a:lnTo>
                <a:lnTo>
                  <a:pt x="1953" y="3240"/>
                </a:lnTo>
                <a:lnTo>
                  <a:pt x="1956" y="3234"/>
                </a:lnTo>
                <a:lnTo>
                  <a:pt x="1961" y="3227"/>
                </a:lnTo>
                <a:lnTo>
                  <a:pt x="1967" y="3221"/>
                </a:lnTo>
                <a:lnTo>
                  <a:pt x="1975" y="3213"/>
                </a:lnTo>
                <a:lnTo>
                  <a:pt x="2180" y="3073"/>
                </a:lnTo>
                <a:lnTo>
                  <a:pt x="2198" y="3060"/>
                </a:lnTo>
                <a:lnTo>
                  <a:pt x="2217" y="3047"/>
                </a:lnTo>
                <a:lnTo>
                  <a:pt x="2238" y="3036"/>
                </a:lnTo>
                <a:lnTo>
                  <a:pt x="2262" y="3024"/>
                </a:lnTo>
                <a:lnTo>
                  <a:pt x="2288" y="3016"/>
                </a:lnTo>
                <a:lnTo>
                  <a:pt x="2315" y="3010"/>
                </a:lnTo>
                <a:lnTo>
                  <a:pt x="2344" y="3007"/>
                </a:lnTo>
                <a:lnTo>
                  <a:pt x="2375" y="3005"/>
                </a:lnTo>
                <a:lnTo>
                  <a:pt x="2856" y="3015"/>
                </a:lnTo>
                <a:lnTo>
                  <a:pt x="2856" y="2886"/>
                </a:lnTo>
                <a:lnTo>
                  <a:pt x="2380" y="2876"/>
                </a:lnTo>
                <a:lnTo>
                  <a:pt x="2359" y="2876"/>
                </a:lnTo>
                <a:lnTo>
                  <a:pt x="2338" y="2878"/>
                </a:lnTo>
                <a:lnTo>
                  <a:pt x="2317" y="2879"/>
                </a:lnTo>
                <a:lnTo>
                  <a:pt x="2297" y="2883"/>
                </a:lnTo>
                <a:lnTo>
                  <a:pt x="2259" y="2892"/>
                </a:lnTo>
                <a:lnTo>
                  <a:pt x="2222" y="2904"/>
                </a:lnTo>
                <a:lnTo>
                  <a:pt x="2188" y="2920"/>
                </a:lnTo>
                <a:lnTo>
                  <a:pt x="2154" y="2936"/>
                </a:lnTo>
                <a:lnTo>
                  <a:pt x="2125" y="2955"/>
                </a:lnTo>
                <a:lnTo>
                  <a:pt x="2096" y="2974"/>
                </a:lnTo>
                <a:lnTo>
                  <a:pt x="1859" y="3161"/>
                </a:lnTo>
                <a:lnTo>
                  <a:pt x="1841" y="3182"/>
                </a:lnTo>
                <a:lnTo>
                  <a:pt x="1825" y="3200"/>
                </a:lnTo>
                <a:lnTo>
                  <a:pt x="1812" y="3219"/>
                </a:lnTo>
                <a:lnTo>
                  <a:pt x="1803" y="3239"/>
                </a:lnTo>
                <a:lnTo>
                  <a:pt x="1796" y="3258"/>
                </a:lnTo>
                <a:lnTo>
                  <a:pt x="1793" y="3277"/>
                </a:lnTo>
                <a:lnTo>
                  <a:pt x="1793" y="3297"/>
                </a:lnTo>
                <a:lnTo>
                  <a:pt x="1798" y="3318"/>
                </a:lnTo>
                <a:lnTo>
                  <a:pt x="1806" y="3337"/>
                </a:lnTo>
                <a:lnTo>
                  <a:pt x="1816" y="3353"/>
                </a:lnTo>
                <a:lnTo>
                  <a:pt x="1829" y="3366"/>
                </a:lnTo>
                <a:lnTo>
                  <a:pt x="1841" y="3376"/>
                </a:lnTo>
                <a:lnTo>
                  <a:pt x="1858" y="3385"/>
                </a:lnTo>
                <a:lnTo>
                  <a:pt x="1875" y="3390"/>
                </a:lnTo>
                <a:lnTo>
                  <a:pt x="1895" y="3395"/>
                </a:lnTo>
                <a:lnTo>
                  <a:pt x="1914" y="3397"/>
                </a:lnTo>
                <a:close/>
                <a:moveTo>
                  <a:pt x="4150" y="1275"/>
                </a:moveTo>
                <a:lnTo>
                  <a:pt x="4150" y="1275"/>
                </a:lnTo>
                <a:lnTo>
                  <a:pt x="4176" y="1275"/>
                </a:lnTo>
                <a:lnTo>
                  <a:pt x="4203" y="1271"/>
                </a:lnTo>
                <a:lnTo>
                  <a:pt x="4229" y="1268"/>
                </a:lnTo>
                <a:lnTo>
                  <a:pt x="4253" y="1263"/>
                </a:lnTo>
                <a:lnTo>
                  <a:pt x="4279" y="1257"/>
                </a:lnTo>
                <a:lnTo>
                  <a:pt x="4303" y="1249"/>
                </a:lnTo>
                <a:lnTo>
                  <a:pt x="4327" y="1241"/>
                </a:lnTo>
                <a:lnTo>
                  <a:pt x="4350" y="1231"/>
                </a:lnTo>
                <a:lnTo>
                  <a:pt x="4372" y="1218"/>
                </a:lnTo>
                <a:lnTo>
                  <a:pt x="4395" y="1207"/>
                </a:lnTo>
                <a:lnTo>
                  <a:pt x="4416" y="1192"/>
                </a:lnTo>
                <a:lnTo>
                  <a:pt x="4437" y="1178"/>
                </a:lnTo>
                <a:lnTo>
                  <a:pt x="4456" y="1162"/>
                </a:lnTo>
                <a:lnTo>
                  <a:pt x="4476" y="1146"/>
                </a:lnTo>
                <a:lnTo>
                  <a:pt x="4495" y="1128"/>
                </a:lnTo>
                <a:lnTo>
                  <a:pt x="4511" y="1110"/>
                </a:lnTo>
                <a:lnTo>
                  <a:pt x="4529" y="1089"/>
                </a:lnTo>
                <a:lnTo>
                  <a:pt x="4545" y="1070"/>
                </a:lnTo>
                <a:lnTo>
                  <a:pt x="4559" y="1049"/>
                </a:lnTo>
                <a:lnTo>
                  <a:pt x="4574" y="1026"/>
                </a:lnTo>
                <a:lnTo>
                  <a:pt x="4587" y="1004"/>
                </a:lnTo>
                <a:lnTo>
                  <a:pt x="4598" y="981"/>
                </a:lnTo>
                <a:lnTo>
                  <a:pt x="4609" y="957"/>
                </a:lnTo>
                <a:lnTo>
                  <a:pt x="4619" y="931"/>
                </a:lnTo>
                <a:lnTo>
                  <a:pt x="4629" y="907"/>
                </a:lnTo>
                <a:lnTo>
                  <a:pt x="4637" y="881"/>
                </a:lnTo>
                <a:lnTo>
                  <a:pt x="4643" y="856"/>
                </a:lnTo>
                <a:lnTo>
                  <a:pt x="4648" y="828"/>
                </a:lnTo>
                <a:lnTo>
                  <a:pt x="4653" y="801"/>
                </a:lnTo>
                <a:lnTo>
                  <a:pt x="4656" y="773"/>
                </a:lnTo>
                <a:lnTo>
                  <a:pt x="4658" y="746"/>
                </a:lnTo>
                <a:lnTo>
                  <a:pt x="4659" y="719"/>
                </a:lnTo>
                <a:lnTo>
                  <a:pt x="4659" y="479"/>
                </a:lnTo>
                <a:lnTo>
                  <a:pt x="4658" y="451"/>
                </a:lnTo>
                <a:lnTo>
                  <a:pt x="4656" y="424"/>
                </a:lnTo>
                <a:lnTo>
                  <a:pt x="4653" y="398"/>
                </a:lnTo>
                <a:lnTo>
                  <a:pt x="4650" y="372"/>
                </a:lnTo>
                <a:lnTo>
                  <a:pt x="4645" y="346"/>
                </a:lnTo>
                <a:lnTo>
                  <a:pt x="4638" y="322"/>
                </a:lnTo>
                <a:lnTo>
                  <a:pt x="4632" y="300"/>
                </a:lnTo>
                <a:lnTo>
                  <a:pt x="4624" y="277"/>
                </a:lnTo>
                <a:lnTo>
                  <a:pt x="4616" y="256"/>
                </a:lnTo>
                <a:lnTo>
                  <a:pt x="4606" y="235"/>
                </a:lnTo>
                <a:lnTo>
                  <a:pt x="4596" y="214"/>
                </a:lnTo>
                <a:lnTo>
                  <a:pt x="4585" y="195"/>
                </a:lnTo>
                <a:lnTo>
                  <a:pt x="4563" y="160"/>
                </a:lnTo>
                <a:lnTo>
                  <a:pt x="4537" y="129"/>
                </a:lnTo>
                <a:lnTo>
                  <a:pt x="4511" y="100"/>
                </a:lnTo>
                <a:lnTo>
                  <a:pt x="4482" y="74"/>
                </a:lnTo>
                <a:lnTo>
                  <a:pt x="4455" y="53"/>
                </a:lnTo>
                <a:lnTo>
                  <a:pt x="4426" y="35"/>
                </a:lnTo>
                <a:lnTo>
                  <a:pt x="4397" y="23"/>
                </a:lnTo>
                <a:lnTo>
                  <a:pt x="4368" y="13"/>
                </a:lnTo>
                <a:lnTo>
                  <a:pt x="4340" y="6"/>
                </a:lnTo>
                <a:lnTo>
                  <a:pt x="4313" y="5"/>
                </a:lnTo>
                <a:lnTo>
                  <a:pt x="3643" y="0"/>
                </a:lnTo>
                <a:lnTo>
                  <a:pt x="3643" y="110"/>
                </a:lnTo>
                <a:lnTo>
                  <a:pt x="3817" y="147"/>
                </a:lnTo>
                <a:lnTo>
                  <a:pt x="3797" y="166"/>
                </a:lnTo>
                <a:lnTo>
                  <a:pt x="3778" y="187"/>
                </a:lnTo>
                <a:lnTo>
                  <a:pt x="3760" y="209"/>
                </a:lnTo>
                <a:lnTo>
                  <a:pt x="3743" y="232"/>
                </a:lnTo>
                <a:lnTo>
                  <a:pt x="3728" y="256"/>
                </a:lnTo>
                <a:lnTo>
                  <a:pt x="3714" y="282"/>
                </a:lnTo>
                <a:lnTo>
                  <a:pt x="3701" y="308"/>
                </a:lnTo>
                <a:lnTo>
                  <a:pt x="3688" y="334"/>
                </a:lnTo>
                <a:lnTo>
                  <a:pt x="3676" y="361"/>
                </a:lnTo>
                <a:lnTo>
                  <a:pt x="3668" y="388"/>
                </a:lnTo>
                <a:lnTo>
                  <a:pt x="3660" y="417"/>
                </a:lnTo>
                <a:lnTo>
                  <a:pt x="3652" y="446"/>
                </a:lnTo>
                <a:lnTo>
                  <a:pt x="3647" y="477"/>
                </a:lnTo>
                <a:lnTo>
                  <a:pt x="3644" y="506"/>
                </a:lnTo>
                <a:lnTo>
                  <a:pt x="3641" y="537"/>
                </a:lnTo>
                <a:lnTo>
                  <a:pt x="3641" y="567"/>
                </a:lnTo>
                <a:lnTo>
                  <a:pt x="3641" y="719"/>
                </a:lnTo>
                <a:lnTo>
                  <a:pt x="3641" y="746"/>
                </a:lnTo>
                <a:lnTo>
                  <a:pt x="3643" y="773"/>
                </a:lnTo>
                <a:lnTo>
                  <a:pt x="3646" y="801"/>
                </a:lnTo>
                <a:lnTo>
                  <a:pt x="3651" y="828"/>
                </a:lnTo>
                <a:lnTo>
                  <a:pt x="3657" y="856"/>
                </a:lnTo>
                <a:lnTo>
                  <a:pt x="3664" y="881"/>
                </a:lnTo>
                <a:lnTo>
                  <a:pt x="3672" y="907"/>
                </a:lnTo>
                <a:lnTo>
                  <a:pt x="3680" y="931"/>
                </a:lnTo>
                <a:lnTo>
                  <a:pt x="3689" y="957"/>
                </a:lnTo>
                <a:lnTo>
                  <a:pt x="3701" y="981"/>
                </a:lnTo>
                <a:lnTo>
                  <a:pt x="3714" y="1004"/>
                </a:lnTo>
                <a:lnTo>
                  <a:pt x="3726" y="1026"/>
                </a:lnTo>
                <a:lnTo>
                  <a:pt x="3739" y="1049"/>
                </a:lnTo>
                <a:lnTo>
                  <a:pt x="3755" y="1070"/>
                </a:lnTo>
                <a:lnTo>
                  <a:pt x="3772" y="1089"/>
                </a:lnTo>
                <a:lnTo>
                  <a:pt x="3788" y="1110"/>
                </a:lnTo>
                <a:lnTo>
                  <a:pt x="3805" y="1128"/>
                </a:lnTo>
                <a:lnTo>
                  <a:pt x="3823" y="1146"/>
                </a:lnTo>
                <a:lnTo>
                  <a:pt x="3842" y="1162"/>
                </a:lnTo>
                <a:lnTo>
                  <a:pt x="3862" y="1178"/>
                </a:lnTo>
                <a:lnTo>
                  <a:pt x="3883" y="1192"/>
                </a:lnTo>
                <a:lnTo>
                  <a:pt x="3904" y="1207"/>
                </a:lnTo>
                <a:lnTo>
                  <a:pt x="3926" y="1218"/>
                </a:lnTo>
                <a:lnTo>
                  <a:pt x="3949" y="1231"/>
                </a:lnTo>
                <a:lnTo>
                  <a:pt x="3973" y="1241"/>
                </a:lnTo>
                <a:lnTo>
                  <a:pt x="3995" y="1249"/>
                </a:lnTo>
                <a:lnTo>
                  <a:pt x="4021" y="1257"/>
                </a:lnTo>
                <a:lnTo>
                  <a:pt x="4045" y="1263"/>
                </a:lnTo>
                <a:lnTo>
                  <a:pt x="4071" y="1268"/>
                </a:lnTo>
                <a:lnTo>
                  <a:pt x="4097" y="1271"/>
                </a:lnTo>
                <a:lnTo>
                  <a:pt x="4123" y="1275"/>
                </a:lnTo>
                <a:lnTo>
                  <a:pt x="4150" y="1275"/>
                </a:lnTo>
                <a:close/>
                <a:moveTo>
                  <a:pt x="3770" y="567"/>
                </a:moveTo>
                <a:lnTo>
                  <a:pt x="3770" y="567"/>
                </a:lnTo>
                <a:lnTo>
                  <a:pt x="3770" y="537"/>
                </a:lnTo>
                <a:lnTo>
                  <a:pt x="3773" y="504"/>
                </a:lnTo>
                <a:lnTo>
                  <a:pt x="3778" y="474"/>
                </a:lnTo>
                <a:lnTo>
                  <a:pt x="3786" y="445"/>
                </a:lnTo>
                <a:lnTo>
                  <a:pt x="3794" y="416"/>
                </a:lnTo>
                <a:lnTo>
                  <a:pt x="3805" y="388"/>
                </a:lnTo>
                <a:lnTo>
                  <a:pt x="3817" y="361"/>
                </a:lnTo>
                <a:lnTo>
                  <a:pt x="3830" y="335"/>
                </a:lnTo>
                <a:lnTo>
                  <a:pt x="3846" y="311"/>
                </a:lnTo>
                <a:lnTo>
                  <a:pt x="3862" y="288"/>
                </a:lnTo>
                <a:lnTo>
                  <a:pt x="3879" y="267"/>
                </a:lnTo>
                <a:lnTo>
                  <a:pt x="3899" y="247"/>
                </a:lnTo>
                <a:lnTo>
                  <a:pt x="3918" y="229"/>
                </a:lnTo>
                <a:lnTo>
                  <a:pt x="3939" y="211"/>
                </a:lnTo>
                <a:lnTo>
                  <a:pt x="3962" y="197"/>
                </a:lnTo>
                <a:lnTo>
                  <a:pt x="3984" y="182"/>
                </a:lnTo>
                <a:lnTo>
                  <a:pt x="4210" y="230"/>
                </a:lnTo>
                <a:lnTo>
                  <a:pt x="4134" y="424"/>
                </a:lnTo>
                <a:lnTo>
                  <a:pt x="4339" y="424"/>
                </a:lnTo>
                <a:lnTo>
                  <a:pt x="4353" y="703"/>
                </a:lnTo>
                <a:lnTo>
                  <a:pt x="4530" y="703"/>
                </a:lnTo>
                <a:lnTo>
                  <a:pt x="4530" y="719"/>
                </a:lnTo>
                <a:lnTo>
                  <a:pt x="4529" y="741"/>
                </a:lnTo>
                <a:lnTo>
                  <a:pt x="4527" y="762"/>
                </a:lnTo>
                <a:lnTo>
                  <a:pt x="4526" y="785"/>
                </a:lnTo>
                <a:lnTo>
                  <a:pt x="4522" y="806"/>
                </a:lnTo>
                <a:lnTo>
                  <a:pt x="4517" y="827"/>
                </a:lnTo>
                <a:lnTo>
                  <a:pt x="4513" y="848"/>
                </a:lnTo>
                <a:lnTo>
                  <a:pt x="4500" y="888"/>
                </a:lnTo>
                <a:lnTo>
                  <a:pt x="4482" y="925"/>
                </a:lnTo>
                <a:lnTo>
                  <a:pt x="4463" y="960"/>
                </a:lnTo>
                <a:lnTo>
                  <a:pt x="4442" y="993"/>
                </a:lnTo>
                <a:lnTo>
                  <a:pt x="4416" y="1023"/>
                </a:lnTo>
                <a:lnTo>
                  <a:pt x="4389" y="1051"/>
                </a:lnTo>
                <a:lnTo>
                  <a:pt x="4360" y="1075"/>
                </a:lnTo>
                <a:lnTo>
                  <a:pt x="4327" y="1096"/>
                </a:lnTo>
                <a:lnTo>
                  <a:pt x="4295" y="1113"/>
                </a:lnTo>
                <a:lnTo>
                  <a:pt x="4277" y="1121"/>
                </a:lnTo>
                <a:lnTo>
                  <a:pt x="4260" y="1128"/>
                </a:lnTo>
                <a:lnTo>
                  <a:pt x="4242" y="1133"/>
                </a:lnTo>
                <a:lnTo>
                  <a:pt x="4224" y="1138"/>
                </a:lnTo>
                <a:lnTo>
                  <a:pt x="4207" y="1141"/>
                </a:lnTo>
                <a:lnTo>
                  <a:pt x="4187" y="1144"/>
                </a:lnTo>
                <a:lnTo>
                  <a:pt x="4169" y="1146"/>
                </a:lnTo>
                <a:lnTo>
                  <a:pt x="4150" y="1146"/>
                </a:lnTo>
                <a:lnTo>
                  <a:pt x="4131" y="1146"/>
                </a:lnTo>
                <a:lnTo>
                  <a:pt x="4111" y="1144"/>
                </a:lnTo>
                <a:lnTo>
                  <a:pt x="4094" y="1141"/>
                </a:lnTo>
                <a:lnTo>
                  <a:pt x="4074" y="1138"/>
                </a:lnTo>
                <a:lnTo>
                  <a:pt x="4057" y="1133"/>
                </a:lnTo>
                <a:lnTo>
                  <a:pt x="4039" y="1128"/>
                </a:lnTo>
                <a:lnTo>
                  <a:pt x="4021" y="1121"/>
                </a:lnTo>
                <a:lnTo>
                  <a:pt x="4004" y="1113"/>
                </a:lnTo>
                <a:lnTo>
                  <a:pt x="3971" y="1096"/>
                </a:lnTo>
                <a:lnTo>
                  <a:pt x="3939" y="1075"/>
                </a:lnTo>
                <a:lnTo>
                  <a:pt x="3910" y="1051"/>
                </a:lnTo>
                <a:lnTo>
                  <a:pt x="3883" y="1023"/>
                </a:lnTo>
                <a:lnTo>
                  <a:pt x="3859" y="993"/>
                </a:lnTo>
                <a:lnTo>
                  <a:pt x="3836" y="960"/>
                </a:lnTo>
                <a:lnTo>
                  <a:pt x="3817" y="925"/>
                </a:lnTo>
                <a:lnTo>
                  <a:pt x="3801" y="888"/>
                </a:lnTo>
                <a:lnTo>
                  <a:pt x="3788" y="848"/>
                </a:lnTo>
                <a:lnTo>
                  <a:pt x="3781" y="827"/>
                </a:lnTo>
                <a:lnTo>
                  <a:pt x="3778" y="806"/>
                </a:lnTo>
                <a:lnTo>
                  <a:pt x="3775" y="785"/>
                </a:lnTo>
                <a:lnTo>
                  <a:pt x="3772" y="762"/>
                </a:lnTo>
                <a:lnTo>
                  <a:pt x="3770" y="741"/>
                </a:lnTo>
                <a:lnTo>
                  <a:pt x="3770" y="719"/>
                </a:lnTo>
                <a:lnTo>
                  <a:pt x="3770" y="567"/>
                </a:lnTo>
                <a:close/>
                <a:moveTo>
                  <a:pt x="4874" y="1568"/>
                </a:moveTo>
                <a:lnTo>
                  <a:pt x="4874" y="1568"/>
                </a:lnTo>
                <a:lnTo>
                  <a:pt x="4859" y="1529"/>
                </a:lnTo>
                <a:lnTo>
                  <a:pt x="4843" y="1495"/>
                </a:lnTo>
                <a:lnTo>
                  <a:pt x="4835" y="1479"/>
                </a:lnTo>
                <a:lnTo>
                  <a:pt x="4825" y="1466"/>
                </a:lnTo>
                <a:lnTo>
                  <a:pt x="4816" y="1453"/>
                </a:lnTo>
                <a:lnTo>
                  <a:pt x="4806" y="1441"/>
                </a:lnTo>
                <a:lnTo>
                  <a:pt x="4795" y="1431"/>
                </a:lnTo>
                <a:lnTo>
                  <a:pt x="4783" y="1421"/>
                </a:lnTo>
                <a:lnTo>
                  <a:pt x="4772" y="1411"/>
                </a:lnTo>
                <a:lnTo>
                  <a:pt x="4761" y="1405"/>
                </a:lnTo>
                <a:lnTo>
                  <a:pt x="4748" y="1399"/>
                </a:lnTo>
                <a:lnTo>
                  <a:pt x="4737" y="1392"/>
                </a:lnTo>
                <a:lnTo>
                  <a:pt x="4724" y="1387"/>
                </a:lnTo>
                <a:lnTo>
                  <a:pt x="4709" y="1384"/>
                </a:lnTo>
                <a:lnTo>
                  <a:pt x="4696" y="1381"/>
                </a:lnTo>
                <a:lnTo>
                  <a:pt x="4682" y="1379"/>
                </a:lnTo>
                <a:lnTo>
                  <a:pt x="4653" y="1379"/>
                </a:lnTo>
                <a:lnTo>
                  <a:pt x="4622" y="1382"/>
                </a:lnTo>
                <a:lnTo>
                  <a:pt x="4588" y="1387"/>
                </a:lnTo>
                <a:lnTo>
                  <a:pt x="4555" y="1397"/>
                </a:lnTo>
                <a:lnTo>
                  <a:pt x="4519" y="1408"/>
                </a:lnTo>
                <a:lnTo>
                  <a:pt x="4484" y="1423"/>
                </a:lnTo>
                <a:lnTo>
                  <a:pt x="4445" y="1439"/>
                </a:lnTo>
                <a:lnTo>
                  <a:pt x="4091" y="1664"/>
                </a:lnTo>
                <a:lnTo>
                  <a:pt x="4070" y="1679"/>
                </a:lnTo>
                <a:lnTo>
                  <a:pt x="4050" y="1695"/>
                </a:lnTo>
                <a:lnTo>
                  <a:pt x="4029" y="1714"/>
                </a:lnTo>
                <a:lnTo>
                  <a:pt x="4010" y="1735"/>
                </a:lnTo>
                <a:lnTo>
                  <a:pt x="3991" y="1760"/>
                </a:lnTo>
                <a:lnTo>
                  <a:pt x="3971" y="1785"/>
                </a:lnTo>
                <a:lnTo>
                  <a:pt x="3955" y="1811"/>
                </a:lnTo>
                <a:lnTo>
                  <a:pt x="3939" y="1838"/>
                </a:lnTo>
                <a:lnTo>
                  <a:pt x="3925" y="1867"/>
                </a:lnTo>
                <a:lnTo>
                  <a:pt x="3913" y="1898"/>
                </a:lnTo>
                <a:lnTo>
                  <a:pt x="3902" y="1929"/>
                </a:lnTo>
                <a:lnTo>
                  <a:pt x="3896" y="1959"/>
                </a:lnTo>
                <a:lnTo>
                  <a:pt x="3891" y="1990"/>
                </a:lnTo>
                <a:lnTo>
                  <a:pt x="3888" y="2022"/>
                </a:lnTo>
                <a:lnTo>
                  <a:pt x="3889" y="2053"/>
                </a:lnTo>
                <a:lnTo>
                  <a:pt x="3892" y="2083"/>
                </a:lnTo>
                <a:lnTo>
                  <a:pt x="3939" y="2320"/>
                </a:lnTo>
                <a:lnTo>
                  <a:pt x="3664" y="2725"/>
                </a:lnTo>
                <a:lnTo>
                  <a:pt x="2914" y="2871"/>
                </a:lnTo>
                <a:lnTo>
                  <a:pt x="2914" y="3418"/>
                </a:lnTo>
                <a:lnTo>
                  <a:pt x="4074" y="3418"/>
                </a:lnTo>
                <a:lnTo>
                  <a:pt x="4730" y="2678"/>
                </a:lnTo>
                <a:lnTo>
                  <a:pt x="4820" y="2765"/>
                </a:lnTo>
                <a:lnTo>
                  <a:pt x="4169" y="3487"/>
                </a:lnTo>
                <a:lnTo>
                  <a:pt x="4281" y="4054"/>
                </a:lnTo>
                <a:lnTo>
                  <a:pt x="3063" y="4199"/>
                </a:lnTo>
                <a:lnTo>
                  <a:pt x="3040" y="4202"/>
                </a:lnTo>
                <a:lnTo>
                  <a:pt x="3019" y="4207"/>
                </a:lnTo>
                <a:lnTo>
                  <a:pt x="2995" y="4212"/>
                </a:lnTo>
                <a:lnTo>
                  <a:pt x="2972" y="4220"/>
                </a:lnTo>
                <a:lnTo>
                  <a:pt x="2948" y="4228"/>
                </a:lnTo>
                <a:lnTo>
                  <a:pt x="2926" y="4239"/>
                </a:lnTo>
                <a:lnTo>
                  <a:pt x="2902" y="4249"/>
                </a:lnTo>
                <a:lnTo>
                  <a:pt x="2877" y="4262"/>
                </a:lnTo>
                <a:lnTo>
                  <a:pt x="2831" y="4289"/>
                </a:lnTo>
                <a:lnTo>
                  <a:pt x="2782" y="4322"/>
                </a:lnTo>
                <a:lnTo>
                  <a:pt x="2737" y="4357"/>
                </a:lnTo>
                <a:lnTo>
                  <a:pt x="2694" y="4394"/>
                </a:lnTo>
                <a:lnTo>
                  <a:pt x="2673" y="4415"/>
                </a:lnTo>
                <a:lnTo>
                  <a:pt x="2653" y="4436"/>
                </a:lnTo>
                <a:lnTo>
                  <a:pt x="2634" y="4457"/>
                </a:lnTo>
                <a:lnTo>
                  <a:pt x="2616" y="4479"/>
                </a:lnTo>
                <a:lnTo>
                  <a:pt x="2599" y="4500"/>
                </a:lnTo>
                <a:lnTo>
                  <a:pt x="2583" y="4523"/>
                </a:lnTo>
                <a:lnTo>
                  <a:pt x="2568" y="4547"/>
                </a:lnTo>
                <a:lnTo>
                  <a:pt x="2554" y="4570"/>
                </a:lnTo>
                <a:lnTo>
                  <a:pt x="2541" y="4594"/>
                </a:lnTo>
                <a:lnTo>
                  <a:pt x="2531" y="4618"/>
                </a:lnTo>
                <a:lnTo>
                  <a:pt x="2521" y="4642"/>
                </a:lnTo>
                <a:lnTo>
                  <a:pt x="2513" y="4666"/>
                </a:lnTo>
                <a:lnTo>
                  <a:pt x="2507" y="4690"/>
                </a:lnTo>
                <a:lnTo>
                  <a:pt x="2502" y="4715"/>
                </a:lnTo>
                <a:lnTo>
                  <a:pt x="2499" y="4739"/>
                </a:lnTo>
                <a:lnTo>
                  <a:pt x="2497" y="4763"/>
                </a:lnTo>
                <a:lnTo>
                  <a:pt x="5758" y="4763"/>
                </a:lnTo>
                <a:lnTo>
                  <a:pt x="5758" y="3777"/>
                </a:lnTo>
                <a:lnTo>
                  <a:pt x="4874" y="1568"/>
                </a:lnTo>
                <a:close/>
                <a:moveTo>
                  <a:pt x="522" y="3434"/>
                </a:moveTo>
                <a:lnTo>
                  <a:pt x="1464" y="3434"/>
                </a:lnTo>
                <a:lnTo>
                  <a:pt x="1464" y="3305"/>
                </a:lnTo>
                <a:lnTo>
                  <a:pt x="522" y="3305"/>
                </a:lnTo>
                <a:lnTo>
                  <a:pt x="507" y="3303"/>
                </a:lnTo>
                <a:lnTo>
                  <a:pt x="493" y="3302"/>
                </a:lnTo>
                <a:lnTo>
                  <a:pt x="480" y="3298"/>
                </a:lnTo>
                <a:lnTo>
                  <a:pt x="469" y="3293"/>
                </a:lnTo>
                <a:lnTo>
                  <a:pt x="459" y="3287"/>
                </a:lnTo>
                <a:lnTo>
                  <a:pt x="449" y="3279"/>
                </a:lnTo>
                <a:lnTo>
                  <a:pt x="441" y="3271"/>
                </a:lnTo>
                <a:lnTo>
                  <a:pt x="435" y="3260"/>
                </a:lnTo>
                <a:lnTo>
                  <a:pt x="430" y="3248"/>
                </a:lnTo>
                <a:lnTo>
                  <a:pt x="427" y="3235"/>
                </a:lnTo>
                <a:lnTo>
                  <a:pt x="425" y="3219"/>
                </a:lnTo>
                <a:lnTo>
                  <a:pt x="425" y="3203"/>
                </a:lnTo>
                <a:lnTo>
                  <a:pt x="427" y="3186"/>
                </a:lnTo>
                <a:lnTo>
                  <a:pt x="432" y="3166"/>
                </a:lnTo>
                <a:lnTo>
                  <a:pt x="437" y="3145"/>
                </a:lnTo>
                <a:lnTo>
                  <a:pt x="445" y="3123"/>
                </a:lnTo>
                <a:lnTo>
                  <a:pt x="971" y="1742"/>
                </a:lnTo>
                <a:lnTo>
                  <a:pt x="1000" y="1892"/>
                </a:lnTo>
                <a:lnTo>
                  <a:pt x="1031" y="2040"/>
                </a:lnTo>
                <a:lnTo>
                  <a:pt x="1063" y="2188"/>
                </a:lnTo>
                <a:lnTo>
                  <a:pt x="1099" y="2336"/>
                </a:lnTo>
                <a:lnTo>
                  <a:pt x="1136" y="2485"/>
                </a:lnTo>
                <a:lnTo>
                  <a:pt x="1176" y="2631"/>
                </a:lnTo>
                <a:lnTo>
                  <a:pt x="1218" y="2778"/>
                </a:lnTo>
                <a:lnTo>
                  <a:pt x="1261" y="2925"/>
                </a:lnTo>
                <a:lnTo>
                  <a:pt x="1448" y="2887"/>
                </a:lnTo>
                <a:lnTo>
                  <a:pt x="1007" y="335"/>
                </a:lnTo>
                <a:lnTo>
                  <a:pt x="820" y="372"/>
                </a:lnTo>
                <a:lnTo>
                  <a:pt x="826" y="514"/>
                </a:lnTo>
                <a:lnTo>
                  <a:pt x="836" y="654"/>
                </a:lnTo>
                <a:lnTo>
                  <a:pt x="847" y="794"/>
                </a:lnTo>
                <a:lnTo>
                  <a:pt x="860" y="935"/>
                </a:lnTo>
                <a:lnTo>
                  <a:pt x="875" y="1075"/>
                </a:lnTo>
                <a:lnTo>
                  <a:pt x="891" y="1213"/>
                </a:lnTo>
                <a:lnTo>
                  <a:pt x="910" y="1352"/>
                </a:lnTo>
                <a:lnTo>
                  <a:pt x="930" y="1490"/>
                </a:lnTo>
                <a:lnTo>
                  <a:pt x="324" y="3076"/>
                </a:lnTo>
                <a:lnTo>
                  <a:pt x="314" y="3105"/>
                </a:lnTo>
                <a:lnTo>
                  <a:pt x="308" y="3136"/>
                </a:lnTo>
                <a:lnTo>
                  <a:pt x="303" y="3165"/>
                </a:lnTo>
                <a:lnTo>
                  <a:pt x="300" y="3195"/>
                </a:lnTo>
                <a:lnTo>
                  <a:pt x="300" y="3226"/>
                </a:lnTo>
                <a:lnTo>
                  <a:pt x="303" y="3255"/>
                </a:lnTo>
                <a:lnTo>
                  <a:pt x="308" y="3284"/>
                </a:lnTo>
                <a:lnTo>
                  <a:pt x="317" y="3311"/>
                </a:lnTo>
                <a:lnTo>
                  <a:pt x="322" y="3324"/>
                </a:lnTo>
                <a:lnTo>
                  <a:pt x="330" y="3337"/>
                </a:lnTo>
                <a:lnTo>
                  <a:pt x="337" y="3348"/>
                </a:lnTo>
                <a:lnTo>
                  <a:pt x="345" y="3360"/>
                </a:lnTo>
                <a:lnTo>
                  <a:pt x="354" y="3371"/>
                </a:lnTo>
                <a:lnTo>
                  <a:pt x="364" y="3381"/>
                </a:lnTo>
                <a:lnTo>
                  <a:pt x="375" y="3390"/>
                </a:lnTo>
                <a:lnTo>
                  <a:pt x="388" y="3398"/>
                </a:lnTo>
                <a:lnTo>
                  <a:pt x="401" y="3406"/>
                </a:lnTo>
                <a:lnTo>
                  <a:pt x="416" y="3413"/>
                </a:lnTo>
                <a:lnTo>
                  <a:pt x="430" y="3419"/>
                </a:lnTo>
                <a:lnTo>
                  <a:pt x="446" y="3424"/>
                </a:lnTo>
                <a:lnTo>
                  <a:pt x="464" y="3429"/>
                </a:lnTo>
                <a:lnTo>
                  <a:pt x="482" y="3430"/>
                </a:lnTo>
                <a:lnTo>
                  <a:pt x="501" y="3432"/>
                </a:lnTo>
                <a:lnTo>
                  <a:pt x="522" y="3434"/>
                </a:lnTo>
                <a:close/>
                <a:moveTo>
                  <a:pt x="3833" y="3516"/>
                </a:moveTo>
                <a:lnTo>
                  <a:pt x="0" y="3516"/>
                </a:lnTo>
                <a:lnTo>
                  <a:pt x="0" y="3774"/>
                </a:lnTo>
                <a:lnTo>
                  <a:pt x="3833" y="3774"/>
                </a:lnTo>
                <a:lnTo>
                  <a:pt x="3833" y="35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CD5092-6DCE-727E-FF3F-094F2608DDF0}"/>
              </a:ext>
            </a:extLst>
          </p:cNvPr>
          <p:cNvCxnSpPr>
            <a:cxnSpLocks/>
          </p:cNvCxnSpPr>
          <p:nvPr/>
        </p:nvCxnSpPr>
        <p:spPr>
          <a:xfrm>
            <a:off x="1304986" y="5155005"/>
            <a:ext cx="179906" cy="185035"/>
          </a:xfrm>
          <a:prstGeom prst="straightConnector1">
            <a:avLst/>
          </a:prstGeom>
          <a:noFill/>
          <a:ln w="12700" cap="sq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EA4D6C-71BA-849C-303F-4BCDB8C6BE34}"/>
              </a:ext>
            </a:extLst>
          </p:cNvPr>
          <p:cNvCxnSpPr>
            <a:cxnSpLocks/>
          </p:cNvCxnSpPr>
          <p:nvPr/>
        </p:nvCxnSpPr>
        <p:spPr>
          <a:xfrm flipV="1">
            <a:off x="1288342" y="5857814"/>
            <a:ext cx="179906" cy="134919"/>
          </a:xfrm>
          <a:prstGeom prst="straightConnector1">
            <a:avLst/>
          </a:prstGeom>
          <a:noFill/>
          <a:ln w="12700" cap="sq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75D8CA3-1E89-A32F-48B9-3EB1316DA427}"/>
              </a:ext>
            </a:extLst>
          </p:cNvPr>
          <p:cNvCxnSpPr>
            <a:cxnSpLocks/>
          </p:cNvCxnSpPr>
          <p:nvPr/>
        </p:nvCxnSpPr>
        <p:spPr>
          <a:xfrm flipH="1" flipV="1">
            <a:off x="1966561" y="5868718"/>
            <a:ext cx="179906" cy="124013"/>
          </a:xfrm>
          <a:prstGeom prst="straightConnector1">
            <a:avLst/>
          </a:prstGeom>
          <a:noFill/>
          <a:ln w="12700" cap="sq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7A0F36-38DC-DC42-D3C5-C5373211B1BA}"/>
              </a:ext>
            </a:extLst>
          </p:cNvPr>
          <p:cNvCxnSpPr>
            <a:cxnSpLocks/>
          </p:cNvCxnSpPr>
          <p:nvPr/>
        </p:nvCxnSpPr>
        <p:spPr>
          <a:xfrm flipH="1">
            <a:off x="2013976" y="5180313"/>
            <a:ext cx="179906" cy="183504"/>
          </a:xfrm>
          <a:prstGeom prst="straightConnector1">
            <a:avLst/>
          </a:prstGeom>
          <a:noFill/>
          <a:ln w="12700" cap="sq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1C116E-41B7-8874-0BF0-A5FED28A3DBA}"/>
              </a:ext>
            </a:extLst>
          </p:cNvPr>
          <p:cNvCxnSpPr>
            <a:cxnSpLocks/>
            <a:stCxn id="29" idx="3"/>
            <a:endCxn id="31" idx="0"/>
          </p:cNvCxnSpPr>
          <p:nvPr/>
        </p:nvCxnSpPr>
        <p:spPr>
          <a:xfrm flipH="1">
            <a:off x="1774461" y="4106544"/>
            <a:ext cx="568596" cy="1103371"/>
          </a:xfrm>
          <a:prstGeom prst="straightConnector1">
            <a:avLst/>
          </a:prstGeom>
          <a:noFill/>
          <a:ln w="12700" cap="sq" cmpd="sng" algn="ctr">
            <a:solidFill>
              <a:srgbClr val="FFFFFF"/>
            </a:solidFill>
            <a:prstDash val="dash"/>
            <a:miter lim="800000"/>
            <a:tailEnd type="triangle"/>
          </a:ln>
          <a:effectLst/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58B8BAD-39EE-560B-50C4-914646BBD17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E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9" y="2494614"/>
            <a:ext cx="220655" cy="204634"/>
          </a:xfrm>
          <a:prstGeom prst="rect">
            <a:avLst/>
          </a:prstGeom>
        </p:spPr>
      </p:pic>
      <p:sp>
        <p:nvSpPr>
          <p:cNvPr id="42" name="Freeform 38">
            <a:extLst>
              <a:ext uri="{FF2B5EF4-FFF2-40B4-BE49-F238E27FC236}">
                <a16:creationId xmlns:a16="http://schemas.microsoft.com/office/drawing/2014/main" id="{92F74234-EA40-9484-5A32-3A0EF35ADB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7605" y="3255610"/>
            <a:ext cx="1133813" cy="938647"/>
          </a:xfrm>
          <a:custGeom>
            <a:avLst/>
            <a:gdLst>
              <a:gd name="T0" fmla="*/ 2147483647 w 5758"/>
              <a:gd name="T1" fmla="*/ 2147483647 h 4763"/>
              <a:gd name="T2" fmla="*/ 2147483647 w 5758"/>
              <a:gd name="T3" fmla="*/ 2147483647 h 4763"/>
              <a:gd name="T4" fmla="*/ 2147483647 w 5758"/>
              <a:gd name="T5" fmla="*/ 2147483647 h 4763"/>
              <a:gd name="T6" fmla="*/ 2147483647 w 5758"/>
              <a:gd name="T7" fmla="*/ 2147483647 h 4763"/>
              <a:gd name="T8" fmla="*/ 2147483647 w 5758"/>
              <a:gd name="T9" fmla="*/ 2147483647 h 4763"/>
              <a:gd name="T10" fmla="*/ 2147483647 w 5758"/>
              <a:gd name="T11" fmla="*/ 2147483647 h 4763"/>
              <a:gd name="T12" fmla="*/ 2147483647 w 5758"/>
              <a:gd name="T13" fmla="*/ 2147483647 h 4763"/>
              <a:gd name="T14" fmla="*/ 2147483647 w 5758"/>
              <a:gd name="T15" fmla="*/ 2147483647 h 4763"/>
              <a:gd name="T16" fmla="*/ 2147483647 w 5758"/>
              <a:gd name="T17" fmla="*/ 2147483647 h 4763"/>
              <a:gd name="T18" fmla="*/ 2147483647 w 5758"/>
              <a:gd name="T19" fmla="*/ 2147483647 h 4763"/>
              <a:gd name="T20" fmla="*/ 2147483647 w 5758"/>
              <a:gd name="T21" fmla="*/ 2147483647 h 4763"/>
              <a:gd name="T22" fmla="*/ 2147483647 w 5758"/>
              <a:gd name="T23" fmla="*/ 2147483647 h 4763"/>
              <a:gd name="T24" fmla="*/ 2147483647 w 5758"/>
              <a:gd name="T25" fmla="*/ 2147483647 h 4763"/>
              <a:gd name="T26" fmla="*/ 2147483647 w 5758"/>
              <a:gd name="T27" fmla="*/ 2147483647 h 4763"/>
              <a:gd name="T28" fmla="*/ 2147483647 w 5758"/>
              <a:gd name="T29" fmla="*/ 2147483647 h 4763"/>
              <a:gd name="T30" fmla="*/ 2147483647 w 5758"/>
              <a:gd name="T31" fmla="*/ 2147483647 h 4763"/>
              <a:gd name="T32" fmla="*/ 2147483647 w 5758"/>
              <a:gd name="T33" fmla="*/ 2147483647 h 4763"/>
              <a:gd name="T34" fmla="*/ 2147483647 w 5758"/>
              <a:gd name="T35" fmla="*/ 2147483647 h 4763"/>
              <a:gd name="T36" fmla="*/ 2147483647 w 5758"/>
              <a:gd name="T37" fmla="*/ 2147483647 h 4763"/>
              <a:gd name="T38" fmla="*/ 2147483647 w 5758"/>
              <a:gd name="T39" fmla="*/ 2147483647 h 4763"/>
              <a:gd name="T40" fmla="*/ 2147483647 w 5758"/>
              <a:gd name="T41" fmla="*/ 2147483647 h 4763"/>
              <a:gd name="T42" fmla="*/ 2147483647 w 5758"/>
              <a:gd name="T43" fmla="*/ 2147483647 h 4763"/>
              <a:gd name="T44" fmla="*/ 2147483647 w 5758"/>
              <a:gd name="T45" fmla="*/ 2147483647 h 4763"/>
              <a:gd name="T46" fmla="*/ 2147483647 w 5758"/>
              <a:gd name="T47" fmla="*/ 2147483647 h 4763"/>
              <a:gd name="T48" fmla="*/ 2147483647 w 5758"/>
              <a:gd name="T49" fmla="*/ 2147483647 h 4763"/>
              <a:gd name="T50" fmla="*/ 2147483647 w 5758"/>
              <a:gd name="T51" fmla="*/ 2147483647 h 4763"/>
              <a:gd name="T52" fmla="*/ 2147483647 w 5758"/>
              <a:gd name="T53" fmla="*/ 2147483647 h 4763"/>
              <a:gd name="T54" fmla="*/ 2147483647 w 5758"/>
              <a:gd name="T55" fmla="*/ 2147483647 h 4763"/>
              <a:gd name="T56" fmla="*/ 2147483647 w 5758"/>
              <a:gd name="T57" fmla="*/ 2147483647 h 4763"/>
              <a:gd name="T58" fmla="*/ 2147483647 w 5758"/>
              <a:gd name="T59" fmla="*/ 2147483647 h 4763"/>
              <a:gd name="T60" fmla="*/ 2147483647 w 5758"/>
              <a:gd name="T61" fmla="*/ 2147483647 h 4763"/>
              <a:gd name="T62" fmla="*/ 2147483647 w 5758"/>
              <a:gd name="T63" fmla="*/ 2147483647 h 4763"/>
              <a:gd name="T64" fmla="*/ 2147483647 w 5758"/>
              <a:gd name="T65" fmla="*/ 2147483647 h 4763"/>
              <a:gd name="T66" fmla="*/ 2147483647 w 5758"/>
              <a:gd name="T67" fmla="*/ 2147483647 h 4763"/>
              <a:gd name="T68" fmla="*/ 2147483647 w 5758"/>
              <a:gd name="T69" fmla="*/ 2147483647 h 4763"/>
              <a:gd name="T70" fmla="*/ 2147483647 w 5758"/>
              <a:gd name="T71" fmla="*/ 2147483647 h 4763"/>
              <a:gd name="T72" fmla="*/ 2147483647 w 5758"/>
              <a:gd name="T73" fmla="*/ 2147483647 h 4763"/>
              <a:gd name="T74" fmla="*/ 2147483647 w 5758"/>
              <a:gd name="T75" fmla="*/ 2147483647 h 4763"/>
              <a:gd name="T76" fmla="*/ 2147483647 w 5758"/>
              <a:gd name="T77" fmla="*/ 2147483647 h 4763"/>
              <a:gd name="T78" fmla="*/ 2147483647 w 5758"/>
              <a:gd name="T79" fmla="*/ 2147483647 h 4763"/>
              <a:gd name="T80" fmla="*/ 2147483647 w 5758"/>
              <a:gd name="T81" fmla="*/ 2147483647 h 4763"/>
              <a:gd name="T82" fmla="*/ 2147483647 w 5758"/>
              <a:gd name="T83" fmla="*/ 2147483647 h 4763"/>
              <a:gd name="T84" fmla="*/ 2147483647 w 5758"/>
              <a:gd name="T85" fmla="*/ 2147483647 h 4763"/>
              <a:gd name="T86" fmla="*/ 2147483647 w 5758"/>
              <a:gd name="T87" fmla="*/ 2147483647 h 4763"/>
              <a:gd name="T88" fmla="*/ 2147483647 w 5758"/>
              <a:gd name="T89" fmla="*/ 2147483647 h 4763"/>
              <a:gd name="T90" fmla="*/ 2147483647 w 5758"/>
              <a:gd name="T91" fmla="*/ 2147483647 h 4763"/>
              <a:gd name="T92" fmla="*/ 2147483647 w 5758"/>
              <a:gd name="T93" fmla="*/ 2147483647 h 4763"/>
              <a:gd name="T94" fmla="*/ 2147483647 w 5758"/>
              <a:gd name="T95" fmla="*/ 2147483647 h 4763"/>
              <a:gd name="T96" fmla="*/ 2147483647 w 5758"/>
              <a:gd name="T97" fmla="*/ 2147483647 h 4763"/>
              <a:gd name="T98" fmla="*/ 2147483647 w 5758"/>
              <a:gd name="T99" fmla="*/ 2147483647 h 4763"/>
              <a:gd name="T100" fmla="*/ 2147483647 w 5758"/>
              <a:gd name="T101" fmla="*/ 2147483647 h 4763"/>
              <a:gd name="T102" fmla="*/ 2147483647 w 5758"/>
              <a:gd name="T103" fmla="*/ 2147483647 h 4763"/>
              <a:gd name="T104" fmla="*/ 2147483647 w 5758"/>
              <a:gd name="T105" fmla="*/ 2147483647 h 4763"/>
              <a:gd name="T106" fmla="*/ 2147483647 w 5758"/>
              <a:gd name="T107" fmla="*/ 2147483647 h 4763"/>
              <a:gd name="T108" fmla="*/ 2147483647 w 5758"/>
              <a:gd name="T109" fmla="*/ 2147483647 h 4763"/>
              <a:gd name="T110" fmla="*/ 2147483647 w 5758"/>
              <a:gd name="T111" fmla="*/ 2147483647 h 4763"/>
              <a:gd name="T112" fmla="*/ 2147483647 w 5758"/>
              <a:gd name="T113" fmla="*/ 2147483647 h 4763"/>
              <a:gd name="T114" fmla="*/ 2147483647 w 5758"/>
              <a:gd name="T115" fmla="*/ 2147483647 h 4763"/>
              <a:gd name="T116" fmla="*/ 0 w 5758"/>
              <a:gd name="T117" fmla="*/ 2147483647 h 4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58"/>
              <a:gd name="T178" fmla="*/ 0 h 4763"/>
              <a:gd name="T179" fmla="*/ 5758 w 5758"/>
              <a:gd name="T180" fmla="*/ 4763 h 4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58" h="4763">
                <a:moveTo>
                  <a:pt x="1914" y="3397"/>
                </a:moveTo>
                <a:lnTo>
                  <a:pt x="1914" y="3421"/>
                </a:lnTo>
                <a:lnTo>
                  <a:pt x="2642" y="3421"/>
                </a:lnTo>
                <a:lnTo>
                  <a:pt x="2642" y="3379"/>
                </a:lnTo>
                <a:lnTo>
                  <a:pt x="2856" y="3434"/>
                </a:lnTo>
                <a:lnTo>
                  <a:pt x="2856" y="3300"/>
                </a:lnTo>
                <a:lnTo>
                  <a:pt x="2254" y="3148"/>
                </a:lnTo>
                <a:lnTo>
                  <a:pt x="1998" y="3266"/>
                </a:lnTo>
                <a:lnTo>
                  <a:pt x="1983" y="3269"/>
                </a:lnTo>
                <a:lnTo>
                  <a:pt x="1970" y="3269"/>
                </a:lnTo>
                <a:lnTo>
                  <a:pt x="1964" y="3269"/>
                </a:lnTo>
                <a:lnTo>
                  <a:pt x="1959" y="3266"/>
                </a:lnTo>
                <a:lnTo>
                  <a:pt x="1956" y="3264"/>
                </a:lnTo>
                <a:lnTo>
                  <a:pt x="1953" y="3261"/>
                </a:lnTo>
                <a:lnTo>
                  <a:pt x="1951" y="3256"/>
                </a:lnTo>
                <a:lnTo>
                  <a:pt x="1949" y="3252"/>
                </a:lnTo>
                <a:lnTo>
                  <a:pt x="1951" y="3247"/>
                </a:lnTo>
                <a:lnTo>
                  <a:pt x="1953" y="3240"/>
                </a:lnTo>
                <a:lnTo>
                  <a:pt x="1956" y="3234"/>
                </a:lnTo>
                <a:lnTo>
                  <a:pt x="1961" y="3227"/>
                </a:lnTo>
                <a:lnTo>
                  <a:pt x="1967" y="3221"/>
                </a:lnTo>
                <a:lnTo>
                  <a:pt x="1975" y="3213"/>
                </a:lnTo>
                <a:lnTo>
                  <a:pt x="2180" y="3073"/>
                </a:lnTo>
                <a:lnTo>
                  <a:pt x="2198" y="3060"/>
                </a:lnTo>
                <a:lnTo>
                  <a:pt x="2217" y="3047"/>
                </a:lnTo>
                <a:lnTo>
                  <a:pt x="2238" y="3036"/>
                </a:lnTo>
                <a:lnTo>
                  <a:pt x="2262" y="3024"/>
                </a:lnTo>
                <a:lnTo>
                  <a:pt x="2288" y="3016"/>
                </a:lnTo>
                <a:lnTo>
                  <a:pt x="2315" y="3010"/>
                </a:lnTo>
                <a:lnTo>
                  <a:pt x="2344" y="3007"/>
                </a:lnTo>
                <a:lnTo>
                  <a:pt x="2375" y="3005"/>
                </a:lnTo>
                <a:lnTo>
                  <a:pt x="2856" y="3015"/>
                </a:lnTo>
                <a:lnTo>
                  <a:pt x="2856" y="2886"/>
                </a:lnTo>
                <a:lnTo>
                  <a:pt x="2380" y="2876"/>
                </a:lnTo>
                <a:lnTo>
                  <a:pt x="2359" y="2876"/>
                </a:lnTo>
                <a:lnTo>
                  <a:pt x="2338" y="2878"/>
                </a:lnTo>
                <a:lnTo>
                  <a:pt x="2317" y="2879"/>
                </a:lnTo>
                <a:lnTo>
                  <a:pt x="2297" y="2883"/>
                </a:lnTo>
                <a:lnTo>
                  <a:pt x="2259" y="2892"/>
                </a:lnTo>
                <a:lnTo>
                  <a:pt x="2222" y="2904"/>
                </a:lnTo>
                <a:lnTo>
                  <a:pt x="2188" y="2920"/>
                </a:lnTo>
                <a:lnTo>
                  <a:pt x="2154" y="2936"/>
                </a:lnTo>
                <a:lnTo>
                  <a:pt x="2125" y="2955"/>
                </a:lnTo>
                <a:lnTo>
                  <a:pt x="2096" y="2974"/>
                </a:lnTo>
                <a:lnTo>
                  <a:pt x="1859" y="3161"/>
                </a:lnTo>
                <a:lnTo>
                  <a:pt x="1841" y="3182"/>
                </a:lnTo>
                <a:lnTo>
                  <a:pt x="1825" y="3200"/>
                </a:lnTo>
                <a:lnTo>
                  <a:pt x="1812" y="3219"/>
                </a:lnTo>
                <a:lnTo>
                  <a:pt x="1803" y="3239"/>
                </a:lnTo>
                <a:lnTo>
                  <a:pt x="1796" y="3258"/>
                </a:lnTo>
                <a:lnTo>
                  <a:pt x="1793" y="3277"/>
                </a:lnTo>
                <a:lnTo>
                  <a:pt x="1793" y="3297"/>
                </a:lnTo>
                <a:lnTo>
                  <a:pt x="1798" y="3318"/>
                </a:lnTo>
                <a:lnTo>
                  <a:pt x="1806" y="3337"/>
                </a:lnTo>
                <a:lnTo>
                  <a:pt x="1816" y="3353"/>
                </a:lnTo>
                <a:lnTo>
                  <a:pt x="1829" y="3366"/>
                </a:lnTo>
                <a:lnTo>
                  <a:pt x="1841" y="3376"/>
                </a:lnTo>
                <a:lnTo>
                  <a:pt x="1858" y="3385"/>
                </a:lnTo>
                <a:lnTo>
                  <a:pt x="1875" y="3390"/>
                </a:lnTo>
                <a:lnTo>
                  <a:pt x="1895" y="3395"/>
                </a:lnTo>
                <a:lnTo>
                  <a:pt x="1914" y="3397"/>
                </a:lnTo>
                <a:close/>
                <a:moveTo>
                  <a:pt x="4150" y="1275"/>
                </a:moveTo>
                <a:lnTo>
                  <a:pt x="4150" y="1275"/>
                </a:lnTo>
                <a:lnTo>
                  <a:pt x="4176" y="1275"/>
                </a:lnTo>
                <a:lnTo>
                  <a:pt x="4203" y="1271"/>
                </a:lnTo>
                <a:lnTo>
                  <a:pt x="4229" y="1268"/>
                </a:lnTo>
                <a:lnTo>
                  <a:pt x="4253" y="1263"/>
                </a:lnTo>
                <a:lnTo>
                  <a:pt x="4279" y="1257"/>
                </a:lnTo>
                <a:lnTo>
                  <a:pt x="4303" y="1249"/>
                </a:lnTo>
                <a:lnTo>
                  <a:pt x="4327" y="1241"/>
                </a:lnTo>
                <a:lnTo>
                  <a:pt x="4350" y="1231"/>
                </a:lnTo>
                <a:lnTo>
                  <a:pt x="4372" y="1218"/>
                </a:lnTo>
                <a:lnTo>
                  <a:pt x="4395" y="1207"/>
                </a:lnTo>
                <a:lnTo>
                  <a:pt x="4416" y="1192"/>
                </a:lnTo>
                <a:lnTo>
                  <a:pt x="4437" y="1178"/>
                </a:lnTo>
                <a:lnTo>
                  <a:pt x="4456" y="1162"/>
                </a:lnTo>
                <a:lnTo>
                  <a:pt x="4476" y="1146"/>
                </a:lnTo>
                <a:lnTo>
                  <a:pt x="4495" y="1128"/>
                </a:lnTo>
                <a:lnTo>
                  <a:pt x="4511" y="1110"/>
                </a:lnTo>
                <a:lnTo>
                  <a:pt x="4529" y="1089"/>
                </a:lnTo>
                <a:lnTo>
                  <a:pt x="4545" y="1070"/>
                </a:lnTo>
                <a:lnTo>
                  <a:pt x="4559" y="1049"/>
                </a:lnTo>
                <a:lnTo>
                  <a:pt x="4574" y="1026"/>
                </a:lnTo>
                <a:lnTo>
                  <a:pt x="4587" y="1004"/>
                </a:lnTo>
                <a:lnTo>
                  <a:pt x="4598" y="981"/>
                </a:lnTo>
                <a:lnTo>
                  <a:pt x="4609" y="957"/>
                </a:lnTo>
                <a:lnTo>
                  <a:pt x="4619" y="931"/>
                </a:lnTo>
                <a:lnTo>
                  <a:pt x="4629" y="907"/>
                </a:lnTo>
                <a:lnTo>
                  <a:pt x="4637" y="881"/>
                </a:lnTo>
                <a:lnTo>
                  <a:pt x="4643" y="856"/>
                </a:lnTo>
                <a:lnTo>
                  <a:pt x="4648" y="828"/>
                </a:lnTo>
                <a:lnTo>
                  <a:pt x="4653" y="801"/>
                </a:lnTo>
                <a:lnTo>
                  <a:pt x="4656" y="773"/>
                </a:lnTo>
                <a:lnTo>
                  <a:pt x="4658" y="746"/>
                </a:lnTo>
                <a:lnTo>
                  <a:pt x="4659" y="719"/>
                </a:lnTo>
                <a:lnTo>
                  <a:pt x="4659" y="479"/>
                </a:lnTo>
                <a:lnTo>
                  <a:pt x="4658" y="451"/>
                </a:lnTo>
                <a:lnTo>
                  <a:pt x="4656" y="424"/>
                </a:lnTo>
                <a:lnTo>
                  <a:pt x="4653" y="398"/>
                </a:lnTo>
                <a:lnTo>
                  <a:pt x="4650" y="372"/>
                </a:lnTo>
                <a:lnTo>
                  <a:pt x="4645" y="346"/>
                </a:lnTo>
                <a:lnTo>
                  <a:pt x="4638" y="322"/>
                </a:lnTo>
                <a:lnTo>
                  <a:pt x="4632" y="300"/>
                </a:lnTo>
                <a:lnTo>
                  <a:pt x="4624" y="277"/>
                </a:lnTo>
                <a:lnTo>
                  <a:pt x="4616" y="256"/>
                </a:lnTo>
                <a:lnTo>
                  <a:pt x="4606" y="235"/>
                </a:lnTo>
                <a:lnTo>
                  <a:pt x="4596" y="214"/>
                </a:lnTo>
                <a:lnTo>
                  <a:pt x="4585" y="195"/>
                </a:lnTo>
                <a:lnTo>
                  <a:pt x="4563" y="160"/>
                </a:lnTo>
                <a:lnTo>
                  <a:pt x="4537" y="129"/>
                </a:lnTo>
                <a:lnTo>
                  <a:pt x="4511" y="100"/>
                </a:lnTo>
                <a:lnTo>
                  <a:pt x="4482" y="74"/>
                </a:lnTo>
                <a:lnTo>
                  <a:pt x="4455" y="53"/>
                </a:lnTo>
                <a:lnTo>
                  <a:pt x="4426" y="35"/>
                </a:lnTo>
                <a:lnTo>
                  <a:pt x="4397" y="23"/>
                </a:lnTo>
                <a:lnTo>
                  <a:pt x="4368" y="13"/>
                </a:lnTo>
                <a:lnTo>
                  <a:pt x="4340" y="6"/>
                </a:lnTo>
                <a:lnTo>
                  <a:pt x="4313" y="5"/>
                </a:lnTo>
                <a:lnTo>
                  <a:pt x="3643" y="0"/>
                </a:lnTo>
                <a:lnTo>
                  <a:pt x="3643" y="110"/>
                </a:lnTo>
                <a:lnTo>
                  <a:pt x="3817" y="147"/>
                </a:lnTo>
                <a:lnTo>
                  <a:pt x="3797" y="166"/>
                </a:lnTo>
                <a:lnTo>
                  <a:pt x="3778" y="187"/>
                </a:lnTo>
                <a:lnTo>
                  <a:pt x="3760" y="209"/>
                </a:lnTo>
                <a:lnTo>
                  <a:pt x="3743" y="232"/>
                </a:lnTo>
                <a:lnTo>
                  <a:pt x="3728" y="256"/>
                </a:lnTo>
                <a:lnTo>
                  <a:pt x="3714" y="282"/>
                </a:lnTo>
                <a:lnTo>
                  <a:pt x="3701" y="308"/>
                </a:lnTo>
                <a:lnTo>
                  <a:pt x="3688" y="334"/>
                </a:lnTo>
                <a:lnTo>
                  <a:pt x="3676" y="361"/>
                </a:lnTo>
                <a:lnTo>
                  <a:pt x="3668" y="388"/>
                </a:lnTo>
                <a:lnTo>
                  <a:pt x="3660" y="417"/>
                </a:lnTo>
                <a:lnTo>
                  <a:pt x="3652" y="446"/>
                </a:lnTo>
                <a:lnTo>
                  <a:pt x="3647" y="477"/>
                </a:lnTo>
                <a:lnTo>
                  <a:pt x="3644" y="506"/>
                </a:lnTo>
                <a:lnTo>
                  <a:pt x="3641" y="537"/>
                </a:lnTo>
                <a:lnTo>
                  <a:pt x="3641" y="567"/>
                </a:lnTo>
                <a:lnTo>
                  <a:pt x="3641" y="719"/>
                </a:lnTo>
                <a:lnTo>
                  <a:pt x="3641" y="746"/>
                </a:lnTo>
                <a:lnTo>
                  <a:pt x="3643" y="773"/>
                </a:lnTo>
                <a:lnTo>
                  <a:pt x="3646" y="801"/>
                </a:lnTo>
                <a:lnTo>
                  <a:pt x="3651" y="828"/>
                </a:lnTo>
                <a:lnTo>
                  <a:pt x="3657" y="856"/>
                </a:lnTo>
                <a:lnTo>
                  <a:pt x="3664" y="881"/>
                </a:lnTo>
                <a:lnTo>
                  <a:pt x="3672" y="907"/>
                </a:lnTo>
                <a:lnTo>
                  <a:pt x="3680" y="931"/>
                </a:lnTo>
                <a:lnTo>
                  <a:pt x="3689" y="957"/>
                </a:lnTo>
                <a:lnTo>
                  <a:pt x="3701" y="981"/>
                </a:lnTo>
                <a:lnTo>
                  <a:pt x="3714" y="1004"/>
                </a:lnTo>
                <a:lnTo>
                  <a:pt x="3726" y="1026"/>
                </a:lnTo>
                <a:lnTo>
                  <a:pt x="3739" y="1049"/>
                </a:lnTo>
                <a:lnTo>
                  <a:pt x="3755" y="1070"/>
                </a:lnTo>
                <a:lnTo>
                  <a:pt x="3772" y="1089"/>
                </a:lnTo>
                <a:lnTo>
                  <a:pt x="3788" y="1110"/>
                </a:lnTo>
                <a:lnTo>
                  <a:pt x="3805" y="1128"/>
                </a:lnTo>
                <a:lnTo>
                  <a:pt x="3823" y="1146"/>
                </a:lnTo>
                <a:lnTo>
                  <a:pt x="3842" y="1162"/>
                </a:lnTo>
                <a:lnTo>
                  <a:pt x="3862" y="1178"/>
                </a:lnTo>
                <a:lnTo>
                  <a:pt x="3883" y="1192"/>
                </a:lnTo>
                <a:lnTo>
                  <a:pt x="3904" y="1207"/>
                </a:lnTo>
                <a:lnTo>
                  <a:pt x="3926" y="1218"/>
                </a:lnTo>
                <a:lnTo>
                  <a:pt x="3949" y="1231"/>
                </a:lnTo>
                <a:lnTo>
                  <a:pt x="3973" y="1241"/>
                </a:lnTo>
                <a:lnTo>
                  <a:pt x="3995" y="1249"/>
                </a:lnTo>
                <a:lnTo>
                  <a:pt x="4021" y="1257"/>
                </a:lnTo>
                <a:lnTo>
                  <a:pt x="4045" y="1263"/>
                </a:lnTo>
                <a:lnTo>
                  <a:pt x="4071" y="1268"/>
                </a:lnTo>
                <a:lnTo>
                  <a:pt x="4097" y="1271"/>
                </a:lnTo>
                <a:lnTo>
                  <a:pt x="4123" y="1275"/>
                </a:lnTo>
                <a:lnTo>
                  <a:pt x="4150" y="1275"/>
                </a:lnTo>
                <a:close/>
                <a:moveTo>
                  <a:pt x="3770" y="567"/>
                </a:moveTo>
                <a:lnTo>
                  <a:pt x="3770" y="567"/>
                </a:lnTo>
                <a:lnTo>
                  <a:pt x="3770" y="537"/>
                </a:lnTo>
                <a:lnTo>
                  <a:pt x="3773" y="504"/>
                </a:lnTo>
                <a:lnTo>
                  <a:pt x="3778" y="474"/>
                </a:lnTo>
                <a:lnTo>
                  <a:pt x="3786" y="445"/>
                </a:lnTo>
                <a:lnTo>
                  <a:pt x="3794" y="416"/>
                </a:lnTo>
                <a:lnTo>
                  <a:pt x="3805" y="388"/>
                </a:lnTo>
                <a:lnTo>
                  <a:pt x="3817" y="361"/>
                </a:lnTo>
                <a:lnTo>
                  <a:pt x="3830" y="335"/>
                </a:lnTo>
                <a:lnTo>
                  <a:pt x="3846" y="311"/>
                </a:lnTo>
                <a:lnTo>
                  <a:pt x="3862" y="288"/>
                </a:lnTo>
                <a:lnTo>
                  <a:pt x="3879" y="267"/>
                </a:lnTo>
                <a:lnTo>
                  <a:pt x="3899" y="247"/>
                </a:lnTo>
                <a:lnTo>
                  <a:pt x="3918" y="229"/>
                </a:lnTo>
                <a:lnTo>
                  <a:pt x="3939" y="211"/>
                </a:lnTo>
                <a:lnTo>
                  <a:pt x="3962" y="197"/>
                </a:lnTo>
                <a:lnTo>
                  <a:pt x="3984" y="182"/>
                </a:lnTo>
                <a:lnTo>
                  <a:pt x="4210" y="230"/>
                </a:lnTo>
                <a:lnTo>
                  <a:pt x="4134" y="424"/>
                </a:lnTo>
                <a:lnTo>
                  <a:pt x="4339" y="424"/>
                </a:lnTo>
                <a:lnTo>
                  <a:pt x="4353" y="703"/>
                </a:lnTo>
                <a:lnTo>
                  <a:pt x="4530" y="703"/>
                </a:lnTo>
                <a:lnTo>
                  <a:pt x="4530" y="719"/>
                </a:lnTo>
                <a:lnTo>
                  <a:pt x="4529" y="741"/>
                </a:lnTo>
                <a:lnTo>
                  <a:pt x="4527" y="762"/>
                </a:lnTo>
                <a:lnTo>
                  <a:pt x="4526" y="785"/>
                </a:lnTo>
                <a:lnTo>
                  <a:pt x="4522" y="806"/>
                </a:lnTo>
                <a:lnTo>
                  <a:pt x="4517" y="827"/>
                </a:lnTo>
                <a:lnTo>
                  <a:pt x="4513" y="848"/>
                </a:lnTo>
                <a:lnTo>
                  <a:pt x="4500" y="888"/>
                </a:lnTo>
                <a:lnTo>
                  <a:pt x="4482" y="925"/>
                </a:lnTo>
                <a:lnTo>
                  <a:pt x="4463" y="960"/>
                </a:lnTo>
                <a:lnTo>
                  <a:pt x="4442" y="993"/>
                </a:lnTo>
                <a:lnTo>
                  <a:pt x="4416" y="1023"/>
                </a:lnTo>
                <a:lnTo>
                  <a:pt x="4389" y="1051"/>
                </a:lnTo>
                <a:lnTo>
                  <a:pt x="4360" y="1075"/>
                </a:lnTo>
                <a:lnTo>
                  <a:pt x="4327" y="1096"/>
                </a:lnTo>
                <a:lnTo>
                  <a:pt x="4295" y="1113"/>
                </a:lnTo>
                <a:lnTo>
                  <a:pt x="4277" y="1121"/>
                </a:lnTo>
                <a:lnTo>
                  <a:pt x="4260" y="1128"/>
                </a:lnTo>
                <a:lnTo>
                  <a:pt x="4242" y="1133"/>
                </a:lnTo>
                <a:lnTo>
                  <a:pt x="4224" y="1138"/>
                </a:lnTo>
                <a:lnTo>
                  <a:pt x="4207" y="1141"/>
                </a:lnTo>
                <a:lnTo>
                  <a:pt x="4187" y="1144"/>
                </a:lnTo>
                <a:lnTo>
                  <a:pt x="4169" y="1146"/>
                </a:lnTo>
                <a:lnTo>
                  <a:pt x="4150" y="1146"/>
                </a:lnTo>
                <a:lnTo>
                  <a:pt x="4131" y="1146"/>
                </a:lnTo>
                <a:lnTo>
                  <a:pt x="4111" y="1144"/>
                </a:lnTo>
                <a:lnTo>
                  <a:pt x="4094" y="1141"/>
                </a:lnTo>
                <a:lnTo>
                  <a:pt x="4074" y="1138"/>
                </a:lnTo>
                <a:lnTo>
                  <a:pt x="4057" y="1133"/>
                </a:lnTo>
                <a:lnTo>
                  <a:pt x="4039" y="1128"/>
                </a:lnTo>
                <a:lnTo>
                  <a:pt x="4021" y="1121"/>
                </a:lnTo>
                <a:lnTo>
                  <a:pt x="4004" y="1113"/>
                </a:lnTo>
                <a:lnTo>
                  <a:pt x="3971" y="1096"/>
                </a:lnTo>
                <a:lnTo>
                  <a:pt x="3939" y="1075"/>
                </a:lnTo>
                <a:lnTo>
                  <a:pt x="3910" y="1051"/>
                </a:lnTo>
                <a:lnTo>
                  <a:pt x="3883" y="1023"/>
                </a:lnTo>
                <a:lnTo>
                  <a:pt x="3859" y="993"/>
                </a:lnTo>
                <a:lnTo>
                  <a:pt x="3836" y="960"/>
                </a:lnTo>
                <a:lnTo>
                  <a:pt x="3817" y="925"/>
                </a:lnTo>
                <a:lnTo>
                  <a:pt x="3801" y="888"/>
                </a:lnTo>
                <a:lnTo>
                  <a:pt x="3788" y="848"/>
                </a:lnTo>
                <a:lnTo>
                  <a:pt x="3781" y="827"/>
                </a:lnTo>
                <a:lnTo>
                  <a:pt x="3778" y="806"/>
                </a:lnTo>
                <a:lnTo>
                  <a:pt x="3775" y="785"/>
                </a:lnTo>
                <a:lnTo>
                  <a:pt x="3772" y="762"/>
                </a:lnTo>
                <a:lnTo>
                  <a:pt x="3770" y="741"/>
                </a:lnTo>
                <a:lnTo>
                  <a:pt x="3770" y="719"/>
                </a:lnTo>
                <a:lnTo>
                  <a:pt x="3770" y="567"/>
                </a:lnTo>
                <a:close/>
                <a:moveTo>
                  <a:pt x="4874" y="1568"/>
                </a:moveTo>
                <a:lnTo>
                  <a:pt x="4874" y="1568"/>
                </a:lnTo>
                <a:lnTo>
                  <a:pt x="4859" y="1529"/>
                </a:lnTo>
                <a:lnTo>
                  <a:pt x="4843" y="1495"/>
                </a:lnTo>
                <a:lnTo>
                  <a:pt x="4835" y="1479"/>
                </a:lnTo>
                <a:lnTo>
                  <a:pt x="4825" y="1466"/>
                </a:lnTo>
                <a:lnTo>
                  <a:pt x="4816" y="1453"/>
                </a:lnTo>
                <a:lnTo>
                  <a:pt x="4806" y="1441"/>
                </a:lnTo>
                <a:lnTo>
                  <a:pt x="4795" y="1431"/>
                </a:lnTo>
                <a:lnTo>
                  <a:pt x="4783" y="1421"/>
                </a:lnTo>
                <a:lnTo>
                  <a:pt x="4772" y="1411"/>
                </a:lnTo>
                <a:lnTo>
                  <a:pt x="4761" y="1405"/>
                </a:lnTo>
                <a:lnTo>
                  <a:pt x="4748" y="1399"/>
                </a:lnTo>
                <a:lnTo>
                  <a:pt x="4737" y="1392"/>
                </a:lnTo>
                <a:lnTo>
                  <a:pt x="4724" y="1387"/>
                </a:lnTo>
                <a:lnTo>
                  <a:pt x="4709" y="1384"/>
                </a:lnTo>
                <a:lnTo>
                  <a:pt x="4696" y="1381"/>
                </a:lnTo>
                <a:lnTo>
                  <a:pt x="4682" y="1379"/>
                </a:lnTo>
                <a:lnTo>
                  <a:pt x="4653" y="1379"/>
                </a:lnTo>
                <a:lnTo>
                  <a:pt x="4622" y="1382"/>
                </a:lnTo>
                <a:lnTo>
                  <a:pt x="4588" y="1387"/>
                </a:lnTo>
                <a:lnTo>
                  <a:pt x="4555" y="1397"/>
                </a:lnTo>
                <a:lnTo>
                  <a:pt x="4519" y="1408"/>
                </a:lnTo>
                <a:lnTo>
                  <a:pt x="4484" y="1423"/>
                </a:lnTo>
                <a:lnTo>
                  <a:pt x="4445" y="1439"/>
                </a:lnTo>
                <a:lnTo>
                  <a:pt x="4091" y="1664"/>
                </a:lnTo>
                <a:lnTo>
                  <a:pt x="4070" y="1679"/>
                </a:lnTo>
                <a:lnTo>
                  <a:pt x="4050" y="1695"/>
                </a:lnTo>
                <a:lnTo>
                  <a:pt x="4029" y="1714"/>
                </a:lnTo>
                <a:lnTo>
                  <a:pt x="4010" y="1735"/>
                </a:lnTo>
                <a:lnTo>
                  <a:pt x="3991" y="1760"/>
                </a:lnTo>
                <a:lnTo>
                  <a:pt x="3971" y="1785"/>
                </a:lnTo>
                <a:lnTo>
                  <a:pt x="3955" y="1811"/>
                </a:lnTo>
                <a:lnTo>
                  <a:pt x="3939" y="1838"/>
                </a:lnTo>
                <a:lnTo>
                  <a:pt x="3925" y="1867"/>
                </a:lnTo>
                <a:lnTo>
                  <a:pt x="3913" y="1898"/>
                </a:lnTo>
                <a:lnTo>
                  <a:pt x="3902" y="1929"/>
                </a:lnTo>
                <a:lnTo>
                  <a:pt x="3896" y="1959"/>
                </a:lnTo>
                <a:lnTo>
                  <a:pt x="3891" y="1990"/>
                </a:lnTo>
                <a:lnTo>
                  <a:pt x="3888" y="2022"/>
                </a:lnTo>
                <a:lnTo>
                  <a:pt x="3889" y="2053"/>
                </a:lnTo>
                <a:lnTo>
                  <a:pt x="3892" y="2083"/>
                </a:lnTo>
                <a:lnTo>
                  <a:pt x="3939" y="2320"/>
                </a:lnTo>
                <a:lnTo>
                  <a:pt x="3664" y="2725"/>
                </a:lnTo>
                <a:lnTo>
                  <a:pt x="2914" y="2871"/>
                </a:lnTo>
                <a:lnTo>
                  <a:pt x="2914" y="3418"/>
                </a:lnTo>
                <a:lnTo>
                  <a:pt x="4074" y="3418"/>
                </a:lnTo>
                <a:lnTo>
                  <a:pt x="4730" y="2678"/>
                </a:lnTo>
                <a:lnTo>
                  <a:pt x="4820" y="2765"/>
                </a:lnTo>
                <a:lnTo>
                  <a:pt x="4169" y="3487"/>
                </a:lnTo>
                <a:lnTo>
                  <a:pt x="4281" y="4054"/>
                </a:lnTo>
                <a:lnTo>
                  <a:pt x="3063" y="4199"/>
                </a:lnTo>
                <a:lnTo>
                  <a:pt x="3040" y="4202"/>
                </a:lnTo>
                <a:lnTo>
                  <a:pt x="3019" y="4207"/>
                </a:lnTo>
                <a:lnTo>
                  <a:pt x="2995" y="4212"/>
                </a:lnTo>
                <a:lnTo>
                  <a:pt x="2972" y="4220"/>
                </a:lnTo>
                <a:lnTo>
                  <a:pt x="2948" y="4228"/>
                </a:lnTo>
                <a:lnTo>
                  <a:pt x="2926" y="4239"/>
                </a:lnTo>
                <a:lnTo>
                  <a:pt x="2902" y="4249"/>
                </a:lnTo>
                <a:lnTo>
                  <a:pt x="2877" y="4262"/>
                </a:lnTo>
                <a:lnTo>
                  <a:pt x="2831" y="4289"/>
                </a:lnTo>
                <a:lnTo>
                  <a:pt x="2782" y="4322"/>
                </a:lnTo>
                <a:lnTo>
                  <a:pt x="2737" y="4357"/>
                </a:lnTo>
                <a:lnTo>
                  <a:pt x="2694" y="4394"/>
                </a:lnTo>
                <a:lnTo>
                  <a:pt x="2673" y="4415"/>
                </a:lnTo>
                <a:lnTo>
                  <a:pt x="2653" y="4436"/>
                </a:lnTo>
                <a:lnTo>
                  <a:pt x="2634" y="4457"/>
                </a:lnTo>
                <a:lnTo>
                  <a:pt x="2616" y="4479"/>
                </a:lnTo>
                <a:lnTo>
                  <a:pt x="2599" y="4500"/>
                </a:lnTo>
                <a:lnTo>
                  <a:pt x="2583" y="4523"/>
                </a:lnTo>
                <a:lnTo>
                  <a:pt x="2568" y="4547"/>
                </a:lnTo>
                <a:lnTo>
                  <a:pt x="2554" y="4570"/>
                </a:lnTo>
                <a:lnTo>
                  <a:pt x="2541" y="4594"/>
                </a:lnTo>
                <a:lnTo>
                  <a:pt x="2531" y="4618"/>
                </a:lnTo>
                <a:lnTo>
                  <a:pt x="2521" y="4642"/>
                </a:lnTo>
                <a:lnTo>
                  <a:pt x="2513" y="4666"/>
                </a:lnTo>
                <a:lnTo>
                  <a:pt x="2507" y="4690"/>
                </a:lnTo>
                <a:lnTo>
                  <a:pt x="2502" y="4715"/>
                </a:lnTo>
                <a:lnTo>
                  <a:pt x="2499" y="4739"/>
                </a:lnTo>
                <a:lnTo>
                  <a:pt x="2497" y="4763"/>
                </a:lnTo>
                <a:lnTo>
                  <a:pt x="5758" y="4763"/>
                </a:lnTo>
                <a:lnTo>
                  <a:pt x="5758" y="3777"/>
                </a:lnTo>
                <a:lnTo>
                  <a:pt x="4874" y="1568"/>
                </a:lnTo>
                <a:close/>
                <a:moveTo>
                  <a:pt x="522" y="3434"/>
                </a:moveTo>
                <a:lnTo>
                  <a:pt x="1464" y="3434"/>
                </a:lnTo>
                <a:lnTo>
                  <a:pt x="1464" y="3305"/>
                </a:lnTo>
                <a:lnTo>
                  <a:pt x="522" y="3305"/>
                </a:lnTo>
                <a:lnTo>
                  <a:pt x="507" y="3303"/>
                </a:lnTo>
                <a:lnTo>
                  <a:pt x="493" y="3302"/>
                </a:lnTo>
                <a:lnTo>
                  <a:pt x="480" y="3298"/>
                </a:lnTo>
                <a:lnTo>
                  <a:pt x="469" y="3293"/>
                </a:lnTo>
                <a:lnTo>
                  <a:pt x="459" y="3287"/>
                </a:lnTo>
                <a:lnTo>
                  <a:pt x="449" y="3279"/>
                </a:lnTo>
                <a:lnTo>
                  <a:pt x="441" y="3271"/>
                </a:lnTo>
                <a:lnTo>
                  <a:pt x="435" y="3260"/>
                </a:lnTo>
                <a:lnTo>
                  <a:pt x="430" y="3248"/>
                </a:lnTo>
                <a:lnTo>
                  <a:pt x="427" y="3235"/>
                </a:lnTo>
                <a:lnTo>
                  <a:pt x="425" y="3219"/>
                </a:lnTo>
                <a:lnTo>
                  <a:pt x="425" y="3203"/>
                </a:lnTo>
                <a:lnTo>
                  <a:pt x="427" y="3186"/>
                </a:lnTo>
                <a:lnTo>
                  <a:pt x="432" y="3166"/>
                </a:lnTo>
                <a:lnTo>
                  <a:pt x="437" y="3145"/>
                </a:lnTo>
                <a:lnTo>
                  <a:pt x="445" y="3123"/>
                </a:lnTo>
                <a:lnTo>
                  <a:pt x="971" y="1742"/>
                </a:lnTo>
                <a:lnTo>
                  <a:pt x="1000" y="1892"/>
                </a:lnTo>
                <a:lnTo>
                  <a:pt x="1031" y="2040"/>
                </a:lnTo>
                <a:lnTo>
                  <a:pt x="1063" y="2188"/>
                </a:lnTo>
                <a:lnTo>
                  <a:pt x="1099" y="2336"/>
                </a:lnTo>
                <a:lnTo>
                  <a:pt x="1136" y="2485"/>
                </a:lnTo>
                <a:lnTo>
                  <a:pt x="1176" y="2631"/>
                </a:lnTo>
                <a:lnTo>
                  <a:pt x="1218" y="2778"/>
                </a:lnTo>
                <a:lnTo>
                  <a:pt x="1261" y="2925"/>
                </a:lnTo>
                <a:lnTo>
                  <a:pt x="1448" y="2887"/>
                </a:lnTo>
                <a:lnTo>
                  <a:pt x="1007" y="335"/>
                </a:lnTo>
                <a:lnTo>
                  <a:pt x="820" y="372"/>
                </a:lnTo>
                <a:lnTo>
                  <a:pt x="826" y="514"/>
                </a:lnTo>
                <a:lnTo>
                  <a:pt x="836" y="654"/>
                </a:lnTo>
                <a:lnTo>
                  <a:pt x="847" y="794"/>
                </a:lnTo>
                <a:lnTo>
                  <a:pt x="860" y="935"/>
                </a:lnTo>
                <a:lnTo>
                  <a:pt x="875" y="1075"/>
                </a:lnTo>
                <a:lnTo>
                  <a:pt x="891" y="1213"/>
                </a:lnTo>
                <a:lnTo>
                  <a:pt x="910" y="1352"/>
                </a:lnTo>
                <a:lnTo>
                  <a:pt x="930" y="1490"/>
                </a:lnTo>
                <a:lnTo>
                  <a:pt x="324" y="3076"/>
                </a:lnTo>
                <a:lnTo>
                  <a:pt x="314" y="3105"/>
                </a:lnTo>
                <a:lnTo>
                  <a:pt x="308" y="3136"/>
                </a:lnTo>
                <a:lnTo>
                  <a:pt x="303" y="3165"/>
                </a:lnTo>
                <a:lnTo>
                  <a:pt x="300" y="3195"/>
                </a:lnTo>
                <a:lnTo>
                  <a:pt x="300" y="3226"/>
                </a:lnTo>
                <a:lnTo>
                  <a:pt x="303" y="3255"/>
                </a:lnTo>
                <a:lnTo>
                  <a:pt x="308" y="3284"/>
                </a:lnTo>
                <a:lnTo>
                  <a:pt x="317" y="3311"/>
                </a:lnTo>
                <a:lnTo>
                  <a:pt x="322" y="3324"/>
                </a:lnTo>
                <a:lnTo>
                  <a:pt x="330" y="3337"/>
                </a:lnTo>
                <a:lnTo>
                  <a:pt x="337" y="3348"/>
                </a:lnTo>
                <a:lnTo>
                  <a:pt x="345" y="3360"/>
                </a:lnTo>
                <a:lnTo>
                  <a:pt x="354" y="3371"/>
                </a:lnTo>
                <a:lnTo>
                  <a:pt x="364" y="3381"/>
                </a:lnTo>
                <a:lnTo>
                  <a:pt x="375" y="3390"/>
                </a:lnTo>
                <a:lnTo>
                  <a:pt x="388" y="3398"/>
                </a:lnTo>
                <a:lnTo>
                  <a:pt x="401" y="3406"/>
                </a:lnTo>
                <a:lnTo>
                  <a:pt x="416" y="3413"/>
                </a:lnTo>
                <a:lnTo>
                  <a:pt x="430" y="3419"/>
                </a:lnTo>
                <a:lnTo>
                  <a:pt x="446" y="3424"/>
                </a:lnTo>
                <a:lnTo>
                  <a:pt x="464" y="3429"/>
                </a:lnTo>
                <a:lnTo>
                  <a:pt x="482" y="3430"/>
                </a:lnTo>
                <a:lnTo>
                  <a:pt x="501" y="3432"/>
                </a:lnTo>
                <a:lnTo>
                  <a:pt x="522" y="3434"/>
                </a:lnTo>
                <a:close/>
                <a:moveTo>
                  <a:pt x="3833" y="3516"/>
                </a:moveTo>
                <a:lnTo>
                  <a:pt x="0" y="3516"/>
                </a:lnTo>
                <a:lnTo>
                  <a:pt x="0" y="3774"/>
                </a:lnTo>
                <a:lnTo>
                  <a:pt x="3833" y="3774"/>
                </a:lnTo>
                <a:lnTo>
                  <a:pt x="3833" y="35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E63D5C-3784-6877-43B5-7984D63A1854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123467" y="4142042"/>
            <a:ext cx="2599756" cy="1416879"/>
          </a:xfrm>
          <a:prstGeom prst="straightConnector1">
            <a:avLst/>
          </a:prstGeom>
          <a:noFill/>
          <a:ln w="12700" cap="sq" cmpd="sng" algn="ctr">
            <a:solidFill>
              <a:srgbClr val="FFFFFF"/>
            </a:solidFill>
            <a:prstDash val="dash"/>
            <a:miter lim="800000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5CE4B40-97C3-8F1E-F297-C5BD555AF3FB}"/>
              </a:ext>
            </a:extLst>
          </p:cNvPr>
          <p:cNvSpPr txBox="1"/>
          <p:nvPr/>
        </p:nvSpPr>
        <p:spPr>
          <a:xfrm>
            <a:off x="5628736" y="4983974"/>
            <a:ext cx="3259675" cy="203133"/>
          </a:xfrm>
          <a:prstGeom prst="rect">
            <a:avLst/>
          </a:prstGeom>
          <a:noFill/>
        </p:spPr>
        <p:txBody>
          <a:bodyPr wrap="none" lIns="0" tIns="36576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Wspomagane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sztuczną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inteligencją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(AI)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raporty</a:t>
            </a:r>
            <a:endParaRPr kumimoji="0" lang="pl-PL" sz="12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008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2C7136-2FE6-C80D-C950-CC443814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61" y="2421515"/>
            <a:ext cx="5132611" cy="1654043"/>
          </a:xfrm>
        </p:spPr>
        <p:txBody>
          <a:bodyPr/>
          <a:lstStyle/>
          <a:p>
            <a:r>
              <a:rPr lang="pl-PL" sz="3200" u="sng" dirty="0"/>
              <a:t>Zamówienia bez tajemnic:</a:t>
            </a:r>
            <a:r>
              <a:rPr lang="pl-PL" sz="3200" dirty="0"/>
              <a:t> </a:t>
            </a:r>
            <a:r>
              <a:rPr lang="pl-PL" sz="4400" dirty="0"/>
              <a:t>Jak odkrywanie procesów ujawnia niewidzialne bariery w retailu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12865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DEF33-8FDD-EE60-65E3-1ECF9BF6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pl-PL" smtClean="0"/>
              <a:t>3</a:t>
            </a:fld>
            <a:endParaRPr lang="pl-P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E5889B-51F0-717A-874A-39102D5C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DFCB-D1B8-4386-87B8-F40C5AEAFEFB}" type="datetime3">
              <a:rPr lang="pl-PL" smtClean="0"/>
              <a:t>14/04/25</a:t>
            </a:fld>
            <a:endParaRPr 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EA05E7-3D45-1E55-4433-E22E989B92F2}"/>
              </a:ext>
            </a:extLst>
          </p:cNvPr>
          <p:cNvSpPr txBox="1">
            <a:spLocks/>
          </p:cNvSpPr>
          <p:nvPr/>
        </p:nvSpPr>
        <p:spPr>
          <a:xfrm>
            <a:off x="609601" y="294200"/>
            <a:ext cx="10972800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Regular"/>
                <a:ea typeface="+mj-ea"/>
                <a:cs typeface="Arial" pitchFamily="34" charset="0"/>
              </a:rPr>
              <a:t>Process Mining oraz Task Mining pozwala na zastosowanie opartej na faktach, dogłębnej wiedzy na temat procesu w celu ujawnienia i rozwiązania nieefektywności</a:t>
            </a:r>
            <a:b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Regular"/>
                <a:ea typeface="+mj-ea"/>
                <a:cs typeface="Arial" pitchFamily="34" charset="0"/>
              </a:rPr>
            </a:br>
            <a:endParaRPr kumimoji="0" lang="pl-PL" sz="2400" b="1" i="0" u="none" strike="noStrike" kern="120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ea typeface="+mj-ea"/>
              <a:cs typeface="Arial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21C4307-2BB4-07B3-438C-8821BEF0C0F7}"/>
              </a:ext>
            </a:extLst>
          </p:cNvPr>
          <p:cNvSpPr>
            <a:spLocks/>
          </p:cNvSpPr>
          <p:nvPr/>
        </p:nvSpPr>
        <p:spPr>
          <a:xfrm>
            <a:off x="4401962" y="1740241"/>
            <a:ext cx="3376498" cy="4178877"/>
          </a:xfrm>
          <a:custGeom>
            <a:avLst/>
            <a:gdLst>
              <a:gd name="connsiteX0" fmla="*/ 0 w 3546000"/>
              <a:gd name="connsiteY0" fmla="*/ 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  <a:gd name="connsiteX0" fmla="*/ 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0" fmla="*/ 0 w 3546000"/>
              <a:gd name="connsiteY0" fmla="*/ 0 h 4672385"/>
              <a:gd name="connsiteX1" fmla="*/ 1305720 w 3546000"/>
              <a:gd name="connsiteY1" fmla="*/ 0 h 4672385"/>
              <a:gd name="connsiteX2" fmla="*/ 2433480 w 3546000"/>
              <a:gd name="connsiteY2" fmla="*/ 0 h 4672385"/>
              <a:gd name="connsiteX3" fmla="*/ 3546000 w 3546000"/>
              <a:gd name="connsiteY3" fmla="*/ 0 h 4672385"/>
              <a:gd name="connsiteX4" fmla="*/ 3546000 w 3546000"/>
              <a:gd name="connsiteY4" fmla="*/ 4672385 h 4672385"/>
              <a:gd name="connsiteX5" fmla="*/ 0 w 3546000"/>
              <a:gd name="connsiteY5" fmla="*/ 4672385 h 4672385"/>
              <a:gd name="connsiteX6" fmla="*/ 0 w 3546000"/>
              <a:gd name="connsiteY6" fmla="*/ 0 h 4672385"/>
              <a:gd name="connsiteX0" fmla="*/ 130572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6" fmla="*/ 1397160 w 3546000"/>
              <a:gd name="connsiteY6" fmla="*/ 91440 h 4672385"/>
              <a:gd name="connsiteX0" fmla="*/ 130572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0" fmla="*/ 2433480 w 3546000"/>
              <a:gd name="connsiteY0" fmla="*/ 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  <a:gd name="connsiteX0" fmla="*/ 2090580 w 3546000"/>
              <a:gd name="connsiteY0" fmla="*/ 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00" h="4672385">
                <a:moveTo>
                  <a:pt x="2090580" y="0"/>
                </a:moveTo>
                <a:lnTo>
                  <a:pt x="3546000" y="0"/>
                </a:lnTo>
                <a:lnTo>
                  <a:pt x="3546000" y="4672385"/>
                </a:lnTo>
                <a:lnTo>
                  <a:pt x="0" y="4672385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99"/>
                </a:solidFill>
              </a14:hiddenFill>
            </a:ext>
          </a:extLst>
        </p:spPr>
        <p:txBody>
          <a:bodyPr rtlCol="0" anchor="ctr" anchorCtr="0"/>
          <a:lstStyle/>
          <a:p>
            <a:pPr marL="0" marR="0" lvl="0" indent="0" algn="ctr" defTabSz="829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7" b="1" i="0" u="none" strike="noStrike" kern="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677B1-DBB8-06B8-05CE-8B95E1821943}"/>
              </a:ext>
            </a:extLst>
          </p:cNvPr>
          <p:cNvSpPr>
            <a:spLocks/>
          </p:cNvSpPr>
          <p:nvPr/>
        </p:nvSpPr>
        <p:spPr>
          <a:xfrm>
            <a:off x="868407" y="1740241"/>
            <a:ext cx="3376498" cy="4178877"/>
          </a:xfrm>
          <a:custGeom>
            <a:avLst/>
            <a:gdLst>
              <a:gd name="connsiteX0" fmla="*/ 0 w 3546000"/>
              <a:gd name="connsiteY0" fmla="*/ 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  <a:gd name="connsiteX0" fmla="*/ 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0" fmla="*/ 0 w 3546000"/>
              <a:gd name="connsiteY0" fmla="*/ 0 h 4672385"/>
              <a:gd name="connsiteX1" fmla="*/ 1305720 w 3546000"/>
              <a:gd name="connsiteY1" fmla="*/ 0 h 4672385"/>
              <a:gd name="connsiteX2" fmla="*/ 2433480 w 3546000"/>
              <a:gd name="connsiteY2" fmla="*/ 0 h 4672385"/>
              <a:gd name="connsiteX3" fmla="*/ 3546000 w 3546000"/>
              <a:gd name="connsiteY3" fmla="*/ 0 h 4672385"/>
              <a:gd name="connsiteX4" fmla="*/ 3546000 w 3546000"/>
              <a:gd name="connsiteY4" fmla="*/ 4672385 h 4672385"/>
              <a:gd name="connsiteX5" fmla="*/ 0 w 3546000"/>
              <a:gd name="connsiteY5" fmla="*/ 4672385 h 4672385"/>
              <a:gd name="connsiteX6" fmla="*/ 0 w 3546000"/>
              <a:gd name="connsiteY6" fmla="*/ 0 h 4672385"/>
              <a:gd name="connsiteX0" fmla="*/ 130572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6" fmla="*/ 1397160 w 3546000"/>
              <a:gd name="connsiteY6" fmla="*/ 91440 h 4672385"/>
              <a:gd name="connsiteX0" fmla="*/ 130572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0" fmla="*/ 2433480 w 3546000"/>
              <a:gd name="connsiteY0" fmla="*/ 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  <a:gd name="connsiteX0" fmla="*/ 2160430 w 3546000"/>
              <a:gd name="connsiteY0" fmla="*/ 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00" h="4672385">
                <a:moveTo>
                  <a:pt x="2160430" y="0"/>
                </a:moveTo>
                <a:lnTo>
                  <a:pt x="3546000" y="0"/>
                </a:lnTo>
                <a:lnTo>
                  <a:pt x="3546000" y="4672385"/>
                </a:lnTo>
                <a:lnTo>
                  <a:pt x="0" y="4672385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829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7" b="1" i="0" u="none" strike="noStrike" kern="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64357A1-123F-6ADC-9A6F-C39B0B793B68}"/>
              </a:ext>
            </a:extLst>
          </p:cNvPr>
          <p:cNvSpPr>
            <a:spLocks/>
          </p:cNvSpPr>
          <p:nvPr/>
        </p:nvSpPr>
        <p:spPr>
          <a:xfrm>
            <a:off x="7935517" y="1740241"/>
            <a:ext cx="3376498" cy="4178877"/>
          </a:xfrm>
          <a:custGeom>
            <a:avLst/>
            <a:gdLst>
              <a:gd name="connsiteX0" fmla="*/ 0 w 3546000"/>
              <a:gd name="connsiteY0" fmla="*/ 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  <a:gd name="connsiteX0" fmla="*/ 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0" fmla="*/ 0 w 3546000"/>
              <a:gd name="connsiteY0" fmla="*/ 0 h 4672385"/>
              <a:gd name="connsiteX1" fmla="*/ 1305720 w 3546000"/>
              <a:gd name="connsiteY1" fmla="*/ 0 h 4672385"/>
              <a:gd name="connsiteX2" fmla="*/ 2433480 w 3546000"/>
              <a:gd name="connsiteY2" fmla="*/ 0 h 4672385"/>
              <a:gd name="connsiteX3" fmla="*/ 3546000 w 3546000"/>
              <a:gd name="connsiteY3" fmla="*/ 0 h 4672385"/>
              <a:gd name="connsiteX4" fmla="*/ 3546000 w 3546000"/>
              <a:gd name="connsiteY4" fmla="*/ 4672385 h 4672385"/>
              <a:gd name="connsiteX5" fmla="*/ 0 w 3546000"/>
              <a:gd name="connsiteY5" fmla="*/ 4672385 h 4672385"/>
              <a:gd name="connsiteX6" fmla="*/ 0 w 3546000"/>
              <a:gd name="connsiteY6" fmla="*/ 0 h 4672385"/>
              <a:gd name="connsiteX0" fmla="*/ 130572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6" fmla="*/ 1397160 w 3546000"/>
              <a:gd name="connsiteY6" fmla="*/ 91440 h 4672385"/>
              <a:gd name="connsiteX0" fmla="*/ 1305720 w 3546000"/>
              <a:gd name="connsiteY0" fmla="*/ 0 h 4672385"/>
              <a:gd name="connsiteX1" fmla="*/ 2433480 w 3546000"/>
              <a:gd name="connsiteY1" fmla="*/ 0 h 4672385"/>
              <a:gd name="connsiteX2" fmla="*/ 3546000 w 3546000"/>
              <a:gd name="connsiteY2" fmla="*/ 0 h 4672385"/>
              <a:gd name="connsiteX3" fmla="*/ 3546000 w 3546000"/>
              <a:gd name="connsiteY3" fmla="*/ 4672385 h 4672385"/>
              <a:gd name="connsiteX4" fmla="*/ 0 w 3546000"/>
              <a:gd name="connsiteY4" fmla="*/ 4672385 h 4672385"/>
              <a:gd name="connsiteX5" fmla="*/ 0 w 3546000"/>
              <a:gd name="connsiteY5" fmla="*/ 0 h 4672385"/>
              <a:gd name="connsiteX0" fmla="*/ 2433480 w 3546000"/>
              <a:gd name="connsiteY0" fmla="*/ 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  <a:gd name="connsiteX0" fmla="*/ 1534320 w 3546000"/>
              <a:gd name="connsiteY0" fmla="*/ 7620 h 4672385"/>
              <a:gd name="connsiteX1" fmla="*/ 3546000 w 3546000"/>
              <a:gd name="connsiteY1" fmla="*/ 0 h 4672385"/>
              <a:gd name="connsiteX2" fmla="*/ 3546000 w 3546000"/>
              <a:gd name="connsiteY2" fmla="*/ 4672385 h 4672385"/>
              <a:gd name="connsiteX3" fmla="*/ 0 w 3546000"/>
              <a:gd name="connsiteY3" fmla="*/ 4672385 h 4672385"/>
              <a:gd name="connsiteX4" fmla="*/ 0 w 3546000"/>
              <a:gd name="connsiteY4" fmla="*/ 0 h 46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00" h="4672385">
                <a:moveTo>
                  <a:pt x="1534320" y="7620"/>
                </a:moveTo>
                <a:lnTo>
                  <a:pt x="3546000" y="0"/>
                </a:lnTo>
                <a:lnTo>
                  <a:pt x="3546000" y="4672385"/>
                </a:lnTo>
                <a:lnTo>
                  <a:pt x="0" y="4672385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99"/>
                </a:solidFill>
              </a14:hiddenFill>
            </a:ext>
          </a:extLst>
        </p:spPr>
        <p:txBody>
          <a:bodyPr rtlCol="0" anchor="ctr" anchorCtr="0"/>
          <a:lstStyle/>
          <a:p>
            <a:pPr marL="0" marR="0" lvl="0" indent="0" algn="ctr" defTabSz="829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7" b="1" i="0" u="none" strike="noStrike" kern="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12" name="Textfeld 14">
            <a:extLst>
              <a:ext uri="{FF2B5EF4-FFF2-40B4-BE49-F238E27FC236}">
                <a16:creationId xmlns:a16="http://schemas.microsoft.com/office/drawing/2014/main" id="{274B0713-5EB6-868F-3A99-936FE4AE35EC}"/>
              </a:ext>
            </a:extLst>
          </p:cNvPr>
          <p:cNvSpPr txBox="1">
            <a:spLocks/>
          </p:cNvSpPr>
          <p:nvPr/>
        </p:nvSpPr>
        <p:spPr>
          <a:xfrm>
            <a:off x="965303" y="2787971"/>
            <a:ext cx="3185278" cy="6344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59239" tIns="29620" rIns="59239" bIns="59239" rtlCol="0" anchor="t" anchorCtr="0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rgbClr val="3C3C3B"/>
                </a:solidFill>
              </a:defRPr>
            </a:lvl1pPr>
          </a:lstStyle>
          <a:p>
            <a:pPr defTabSz="829269">
              <a:lnSpc>
                <a:spcPct val="100000"/>
              </a:lnSpc>
              <a:defRPr/>
            </a:pPr>
            <a:r>
              <a:rPr lang="pl-PL" sz="998" kern="0" dirty="0">
                <a:solidFill>
                  <a:srgbClr val="FFFFFF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Różne warianty procesu, w których </a:t>
            </a:r>
            <a:r>
              <a:rPr lang="pl-PL" sz="998" b="1" kern="0" dirty="0">
                <a:solidFill>
                  <a:srgbClr val="FFFFFF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NAJCZĘŚCIEJ</a:t>
            </a:r>
            <a:r>
              <a:rPr lang="pl-PL" sz="998" kern="0" dirty="0">
                <a:solidFill>
                  <a:srgbClr val="FFFFFF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 występujący proces jest wizualizowany jako pierwszy.</a:t>
            </a:r>
          </a:p>
        </p:txBody>
      </p:sp>
      <p:sp>
        <p:nvSpPr>
          <p:cNvPr id="13" name="Textfeld 14">
            <a:extLst>
              <a:ext uri="{FF2B5EF4-FFF2-40B4-BE49-F238E27FC236}">
                <a16:creationId xmlns:a16="http://schemas.microsoft.com/office/drawing/2014/main" id="{D75474BE-0D80-8B9E-4D8B-B9800D839D95}"/>
              </a:ext>
            </a:extLst>
          </p:cNvPr>
          <p:cNvSpPr txBox="1">
            <a:spLocks/>
          </p:cNvSpPr>
          <p:nvPr/>
        </p:nvSpPr>
        <p:spPr>
          <a:xfrm>
            <a:off x="4498857" y="2792072"/>
            <a:ext cx="3185278" cy="73937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59239" tIns="29620" rIns="59239" bIns="59239" rtlCol="0" anchor="t" anchorCtr="0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rgbClr val="3C3C3B"/>
                </a:solidFill>
              </a:defRPr>
            </a:lvl1pPr>
          </a:lstStyle>
          <a:p>
            <a:pPr defTabSz="829269">
              <a:lnSpc>
                <a:spcPct val="100000"/>
              </a:lnSpc>
              <a:defRPr/>
            </a:pPr>
            <a:r>
              <a:rPr lang="pl-PL" sz="998" kern="0" dirty="0">
                <a:solidFill>
                  <a:srgbClr val="FFFFFF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Zobacz mniej typowych ścieżek procesu. Idealnie nadaje się do </a:t>
            </a:r>
            <a:r>
              <a:rPr lang="pl-PL" sz="998" b="1" kern="0" dirty="0">
                <a:solidFill>
                  <a:srgbClr val="FFFFFF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WYKRYWANIA ANOMALII</a:t>
            </a:r>
            <a:r>
              <a:rPr lang="pl-PL" sz="998" kern="0" dirty="0">
                <a:solidFill>
                  <a:srgbClr val="FFFFFF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 i nieefektywnych wariantów procesów.</a:t>
            </a:r>
          </a:p>
        </p:txBody>
      </p:sp>
      <p:sp>
        <p:nvSpPr>
          <p:cNvPr id="14" name="Textfeld 14">
            <a:extLst>
              <a:ext uri="{FF2B5EF4-FFF2-40B4-BE49-F238E27FC236}">
                <a16:creationId xmlns:a16="http://schemas.microsoft.com/office/drawing/2014/main" id="{13D6E7AC-D209-FAD9-5939-071916A0EA1E}"/>
              </a:ext>
            </a:extLst>
          </p:cNvPr>
          <p:cNvSpPr txBox="1">
            <a:spLocks noChangeAspect="1"/>
          </p:cNvSpPr>
          <p:nvPr/>
        </p:nvSpPr>
        <p:spPr>
          <a:xfrm>
            <a:off x="8032412" y="2792071"/>
            <a:ext cx="3185278" cy="73144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59239" tIns="29620" rIns="59239" bIns="59239" rtlCol="0" anchor="t" anchorCtr="0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rgbClr val="3C3C3B"/>
                </a:solidFill>
              </a:defRPr>
            </a:lvl1pPr>
          </a:lstStyle>
          <a:p>
            <a:pPr defTabSz="829269">
              <a:lnSpc>
                <a:spcPct val="100000"/>
              </a:lnSpc>
              <a:defRPr/>
            </a:pPr>
            <a:r>
              <a:rPr lang="pl-PL" sz="998" b="1" kern="0" dirty="0">
                <a:solidFill>
                  <a:srgbClr val="FFFFFF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PEŁNE POKRYCIE DANYCH.</a:t>
            </a:r>
            <a:r>
              <a:rPr lang="pl-PL" sz="998" kern="0" dirty="0">
                <a:solidFill>
                  <a:srgbClr val="FFFFFF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 Żadna aktywność nie umknie oku. Możesz powiększyć, aby wykryć długoterminowe lub nietypowe ścieżki procesów lub defekty, które w przeciwnym razie pozostałyby ukryte.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B86EDE-9F3C-6543-12FB-C389466607BD}"/>
              </a:ext>
            </a:extLst>
          </p:cNvPr>
          <p:cNvSpPr/>
          <p:nvPr/>
        </p:nvSpPr>
        <p:spPr>
          <a:xfrm>
            <a:off x="1015379" y="2448664"/>
            <a:ext cx="3085125" cy="1639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FFE60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829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7" b="1" i="0" u="none" strike="noStrike" kern="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9135AE-4BD6-B99C-0C21-35A03D76C2F0}"/>
              </a:ext>
            </a:extLst>
          </p:cNvPr>
          <p:cNvSpPr/>
          <p:nvPr/>
        </p:nvSpPr>
        <p:spPr>
          <a:xfrm>
            <a:off x="4548934" y="2448664"/>
            <a:ext cx="3085125" cy="1639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FFE60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829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7" b="1" i="0" u="none" strike="noStrike" kern="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969858-61B5-A3F8-FE7C-4295E2EB0090}"/>
              </a:ext>
            </a:extLst>
          </p:cNvPr>
          <p:cNvSpPr/>
          <p:nvPr/>
        </p:nvSpPr>
        <p:spPr>
          <a:xfrm>
            <a:off x="8082487" y="2448664"/>
            <a:ext cx="3085125" cy="163917"/>
          </a:xfrm>
          <a:prstGeom prst="roundRect">
            <a:avLst>
              <a:gd name="adj" fmla="val 50000"/>
            </a:avLst>
          </a:prstGeom>
          <a:solidFill>
            <a:srgbClr val="FFE600"/>
          </a:solidFill>
          <a:ln w="9525" cap="flat" cmpd="sng" algn="ctr">
            <a:solidFill>
              <a:srgbClr val="FFE60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829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7" b="1" i="0" u="none" strike="noStrike" kern="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850111-070C-0B3B-966D-AA64D6A242AE}"/>
              </a:ext>
            </a:extLst>
          </p:cNvPr>
          <p:cNvSpPr/>
          <p:nvPr/>
        </p:nvSpPr>
        <p:spPr>
          <a:xfrm>
            <a:off x="1015379" y="2448664"/>
            <a:ext cx="617025" cy="163917"/>
          </a:xfrm>
          <a:prstGeom prst="roundRect">
            <a:avLst>
              <a:gd name="adj" fmla="val 50000"/>
            </a:avLst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829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7" b="1" i="0" u="none" strike="noStrike" kern="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A34592-8A10-139C-8F7F-1456810B63D0}"/>
              </a:ext>
            </a:extLst>
          </p:cNvPr>
          <p:cNvSpPr/>
          <p:nvPr/>
        </p:nvSpPr>
        <p:spPr>
          <a:xfrm>
            <a:off x="4548934" y="2448664"/>
            <a:ext cx="1234050" cy="163917"/>
          </a:xfrm>
          <a:prstGeom prst="roundRect">
            <a:avLst>
              <a:gd name="adj" fmla="val 50000"/>
            </a:avLst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829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7" b="1" i="0" u="none" strike="noStrike" kern="0" cap="none" spc="0" normalizeH="0" baseline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D7C945-6F62-0C1B-D77F-44E59A79258D}"/>
              </a:ext>
            </a:extLst>
          </p:cNvPr>
          <p:cNvSpPr txBox="1"/>
          <p:nvPr/>
        </p:nvSpPr>
        <p:spPr>
          <a:xfrm>
            <a:off x="1015378" y="2118396"/>
            <a:ext cx="774081" cy="269105"/>
          </a:xfrm>
          <a:prstGeom prst="rect">
            <a:avLst/>
          </a:prstGeom>
          <a:noFill/>
        </p:spPr>
        <p:txBody>
          <a:bodyPr wrap="square" tIns="17772" bIns="0" rtlCol="0">
            <a:spAutoFit/>
          </a:bodyPr>
          <a:lstStyle/>
          <a:p>
            <a:pPr defTabSz="829269">
              <a:defRPr/>
            </a:pPr>
            <a:r>
              <a:rPr lang="pl-PL" sz="1632" b="1" kern="0" dirty="0">
                <a:solidFill>
                  <a:srgbClr val="FFE600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22861F-D2A0-D9E6-B8BE-0AD99AD063CB}"/>
              </a:ext>
            </a:extLst>
          </p:cNvPr>
          <p:cNvSpPr txBox="1"/>
          <p:nvPr/>
        </p:nvSpPr>
        <p:spPr>
          <a:xfrm>
            <a:off x="5727360" y="2118396"/>
            <a:ext cx="774081" cy="269105"/>
          </a:xfrm>
          <a:prstGeom prst="rect">
            <a:avLst/>
          </a:prstGeom>
          <a:noFill/>
        </p:spPr>
        <p:txBody>
          <a:bodyPr wrap="square" tIns="17772" bIns="0" rtlCol="0">
            <a:spAutoFit/>
          </a:bodyPr>
          <a:lstStyle/>
          <a:p>
            <a:pPr defTabSz="829269">
              <a:defRPr/>
            </a:pPr>
            <a:r>
              <a:rPr lang="pl-PL" sz="1632" b="1" kern="0" dirty="0">
                <a:solidFill>
                  <a:srgbClr val="FFE600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16C734-5757-E9A0-EDBF-717B0EC0AB49}"/>
              </a:ext>
            </a:extLst>
          </p:cNvPr>
          <p:cNvSpPr txBox="1"/>
          <p:nvPr/>
        </p:nvSpPr>
        <p:spPr>
          <a:xfrm>
            <a:off x="9140489" y="2118396"/>
            <a:ext cx="1141556" cy="269105"/>
          </a:xfrm>
          <a:prstGeom prst="rect">
            <a:avLst/>
          </a:prstGeom>
          <a:noFill/>
        </p:spPr>
        <p:txBody>
          <a:bodyPr wrap="square" tIns="17772" bIns="0" rtlCol="0">
            <a:spAutoFit/>
          </a:bodyPr>
          <a:lstStyle/>
          <a:p>
            <a:pPr defTabSz="829269">
              <a:defRPr/>
            </a:pPr>
            <a:r>
              <a:rPr lang="pl-PL" sz="1632" b="1" kern="0" dirty="0">
                <a:solidFill>
                  <a:srgbClr val="FFE600"/>
                </a:solidFill>
                <a:latin typeface="EYInterstate Regular"/>
                <a:ea typeface="Nexa Light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23" name="Rounded Rectangle 3092">
            <a:extLst>
              <a:ext uri="{FF2B5EF4-FFF2-40B4-BE49-F238E27FC236}">
                <a16:creationId xmlns:a16="http://schemas.microsoft.com/office/drawing/2014/main" id="{C5BDEE10-9509-0919-B5BF-E8C321854E71}"/>
              </a:ext>
            </a:extLst>
          </p:cNvPr>
          <p:cNvSpPr/>
          <p:nvPr/>
        </p:nvSpPr>
        <p:spPr>
          <a:xfrm>
            <a:off x="1572198" y="3447864"/>
            <a:ext cx="1613366" cy="217282"/>
          </a:xfrm>
          <a:prstGeom prst="roundRect">
            <a:avLst>
              <a:gd name="adj" fmla="val 0"/>
            </a:avLst>
          </a:prstGeom>
          <a:solidFill>
            <a:srgbClr val="F6F6FA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Receive invoice</a:t>
            </a:r>
          </a:p>
        </p:txBody>
      </p:sp>
      <p:sp>
        <p:nvSpPr>
          <p:cNvPr id="24" name="Rounded Rectangle 3093">
            <a:extLst>
              <a:ext uri="{FF2B5EF4-FFF2-40B4-BE49-F238E27FC236}">
                <a16:creationId xmlns:a16="http://schemas.microsoft.com/office/drawing/2014/main" id="{1B473369-8DFF-5837-1E71-17028D3821FC}"/>
              </a:ext>
            </a:extLst>
          </p:cNvPr>
          <p:cNvSpPr/>
          <p:nvPr/>
        </p:nvSpPr>
        <p:spPr>
          <a:xfrm>
            <a:off x="1572199" y="3968466"/>
            <a:ext cx="1613366" cy="217282"/>
          </a:xfrm>
          <a:prstGeom prst="roundRect">
            <a:avLst>
              <a:gd name="adj" fmla="val 0"/>
            </a:avLst>
          </a:prstGeom>
          <a:solidFill>
            <a:srgbClr val="F6F6FA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Check received invoice</a:t>
            </a:r>
          </a:p>
        </p:txBody>
      </p:sp>
      <p:sp>
        <p:nvSpPr>
          <p:cNvPr id="25" name="Rounded Rectangle 3094">
            <a:extLst>
              <a:ext uri="{FF2B5EF4-FFF2-40B4-BE49-F238E27FC236}">
                <a16:creationId xmlns:a16="http://schemas.microsoft.com/office/drawing/2014/main" id="{3265C1DF-1953-654F-1DD1-567E7A4ED098}"/>
              </a:ext>
            </a:extLst>
          </p:cNvPr>
          <p:cNvSpPr/>
          <p:nvPr/>
        </p:nvSpPr>
        <p:spPr>
          <a:xfrm>
            <a:off x="1572198" y="4489069"/>
            <a:ext cx="1613366" cy="217282"/>
          </a:xfrm>
          <a:prstGeom prst="roundRect">
            <a:avLst>
              <a:gd name="adj" fmla="val 0"/>
            </a:avLst>
          </a:prstGeom>
          <a:solidFill>
            <a:srgbClr val="F6F6FA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Final check of invoice</a:t>
            </a:r>
          </a:p>
        </p:txBody>
      </p:sp>
      <p:sp>
        <p:nvSpPr>
          <p:cNvPr id="26" name="Rounded Rectangle 3095">
            <a:extLst>
              <a:ext uri="{FF2B5EF4-FFF2-40B4-BE49-F238E27FC236}">
                <a16:creationId xmlns:a16="http://schemas.microsoft.com/office/drawing/2014/main" id="{55B30688-1FDA-69D6-E45F-DDE9FE346C22}"/>
              </a:ext>
            </a:extLst>
          </p:cNvPr>
          <p:cNvSpPr/>
          <p:nvPr/>
        </p:nvSpPr>
        <p:spPr>
          <a:xfrm>
            <a:off x="1572199" y="5009671"/>
            <a:ext cx="1613366" cy="217282"/>
          </a:xfrm>
          <a:prstGeom prst="roundRect">
            <a:avLst>
              <a:gd name="adj" fmla="val 0"/>
            </a:avLst>
          </a:prstGeom>
          <a:solidFill>
            <a:srgbClr val="F6F6FA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Approve invoice</a:t>
            </a:r>
          </a:p>
        </p:txBody>
      </p:sp>
      <p:sp>
        <p:nvSpPr>
          <p:cNvPr id="27" name="Rounded Rectangle 3096">
            <a:extLst>
              <a:ext uri="{FF2B5EF4-FFF2-40B4-BE49-F238E27FC236}">
                <a16:creationId xmlns:a16="http://schemas.microsoft.com/office/drawing/2014/main" id="{528A704F-59C3-81AD-978B-621DFEB8476E}"/>
              </a:ext>
            </a:extLst>
          </p:cNvPr>
          <p:cNvSpPr/>
          <p:nvPr/>
        </p:nvSpPr>
        <p:spPr>
          <a:xfrm>
            <a:off x="1572199" y="5530273"/>
            <a:ext cx="1613366" cy="217282"/>
          </a:xfrm>
          <a:prstGeom prst="roundRect">
            <a:avLst>
              <a:gd name="adj" fmla="val 0"/>
            </a:avLst>
          </a:prstGeom>
          <a:solidFill>
            <a:srgbClr val="F6F6FA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Pay invoice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1AD7C3-6677-7038-F14D-8360A1DC1DC6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2378881" y="3665146"/>
            <a:ext cx="1" cy="30332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tailEnd type="triangle" w="med" len="sm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411BD4-C398-4982-C56C-895EA499C258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flipH="1">
            <a:off x="2378881" y="4185749"/>
            <a:ext cx="1" cy="30332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tailEnd type="triangle" w="med" len="sm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729E9DD-1ADF-90C9-BD1D-90B9837AA4F8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2378881" y="4706350"/>
            <a:ext cx="1" cy="303322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tailEnd type="triangle" w="med" len="sm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1F5FDE-29B9-1F7B-0939-65A473952C21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2378883" y="5226955"/>
            <a:ext cx="0" cy="303318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tailEnd type="triangle" w="med" len="sm"/>
          </a:ln>
          <a:effectLst/>
        </p:spPr>
      </p:cxnSp>
      <p:sp>
        <p:nvSpPr>
          <p:cNvPr id="32" name="Rounded Rectangle 3155">
            <a:extLst>
              <a:ext uri="{FF2B5EF4-FFF2-40B4-BE49-F238E27FC236}">
                <a16:creationId xmlns:a16="http://schemas.microsoft.com/office/drawing/2014/main" id="{7B07CB49-5D2B-85D0-ABC0-8E2BEC3E46DE}"/>
              </a:ext>
            </a:extLst>
          </p:cNvPr>
          <p:cNvSpPr>
            <a:spLocks/>
          </p:cNvSpPr>
          <p:nvPr/>
        </p:nvSpPr>
        <p:spPr>
          <a:xfrm>
            <a:off x="4860628" y="3858439"/>
            <a:ext cx="1104519" cy="219952"/>
          </a:xfrm>
          <a:prstGeom prst="roundRect">
            <a:avLst>
              <a:gd name="adj" fmla="val 0"/>
            </a:avLst>
          </a:prstGeom>
          <a:solidFill>
            <a:srgbClr val="F6F6FF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Check received invoice</a:t>
            </a:r>
          </a:p>
        </p:txBody>
      </p:sp>
      <p:sp>
        <p:nvSpPr>
          <p:cNvPr id="33" name="Rounded Rectangle 3156">
            <a:extLst>
              <a:ext uri="{FF2B5EF4-FFF2-40B4-BE49-F238E27FC236}">
                <a16:creationId xmlns:a16="http://schemas.microsoft.com/office/drawing/2014/main" id="{326F89A1-AD06-949D-A01B-7CC114378BD1}"/>
              </a:ext>
            </a:extLst>
          </p:cNvPr>
          <p:cNvSpPr>
            <a:spLocks/>
          </p:cNvSpPr>
          <p:nvPr/>
        </p:nvSpPr>
        <p:spPr>
          <a:xfrm>
            <a:off x="4860627" y="4830086"/>
            <a:ext cx="1104519" cy="201799"/>
          </a:xfrm>
          <a:prstGeom prst="roundRect">
            <a:avLst>
              <a:gd name="adj" fmla="val 0"/>
            </a:avLst>
          </a:prstGeom>
          <a:solidFill>
            <a:srgbClr val="F6F6FF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Final check of invoice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F7B029-EF4D-0A3A-9C43-BFC8EB4776AF}"/>
              </a:ext>
            </a:extLst>
          </p:cNvPr>
          <p:cNvCxnSpPr>
            <a:cxnSpLocks/>
          </p:cNvCxnSpPr>
          <p:nvPr/>
        </p:nvCxnSpPr>
        <p:spPr>
          <a:xfrm>
            <a:off x="5400476" y="4078391"/>
            <a:ext cx="0" cy="738342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tailEnd type="triangle" w="med" len="sm"/>
          </a:ln>
          <a:effectLst/>
        </p:spPr>
      </p:cxnSp>
      <p:sp>
        <p:nvSpPr>
          <p:cNvPr id="35" name="Rounded Rectangle 3159">
            <a:extLst>
              <a:ext uri="{FF2B5EF4-FFF2-40B4-BE49-F238E27FC236}">
                <a16:creationId xmlns:a16="http://schemas.microsoft.com/office/drawing/2014/main" id="{C57643A3-B347-2FCE-3BCA-50859BA5EBF7}"/>
              </a:ext>
            </a:extLst>
          </p:cNvPr>
          <p:cNvSpPr>
            <a:spLocks/>
          </p:cNvSpPr>
          <p:nvPr/>
        </p:nvSpPr>
        <p:spPr>
          <a:xfrm>
            <a:off x="4860627" y="5576215"/>
            <a:ext cx="1104519" cy="171340"/>
          </a:xfrm>
          <a:prstGeom prst="roundRect">
            <a:avLst>
              <a:gd name="adj" fmla="val 0"/>
            </a:avLst>
          </a:prstGeom>
          <a:solidFill>
            <a:srgbClr val="F6F6FF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Pay invoice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B99A30-9C7F-26F7-8057-7BB593FE9655}"/>
              </a:ext>
            </a:extLst>
          </p:cNvPr>
          <p:cNvCxnSpPr>
            <a:cxnSpLocks/>
          </p:cNvCxnSpPr>
          <p:nvPr/>
        </p:nvCxnSpPr>
        <p:spPr>
          <a:xfrm>
            <a:off x="5400476" y="3634033"/>
            <a:ext cx="1377" cy="224214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tailEnd type="triangle" w="med" len="sm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2EC1DF2-B47A-9612-A341-4BA1B59A1F60}"/>
              </a:ext>
            </a:extLst>
          </p:cNvPr>
          <p:cNvCxnSpPr/>
          <p:nvPr/>
        </p:nvCxnSpPr>
        <p:spPr>
          <a:xfrm>
            <a:off x="5402109" y="5031430"/>
            <a:ext cx="0" cy="166895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tailEnd type="triangle" w="med" len="sm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8226CFC-D9F4-C319-C230-C3BCBF755147}"/>
              </a:ext>
            </a:extLst>
          </p:cNvPr>
          <p:cNvCxnSpPr>
            <a:cxnSpLocks/>
          </p:cNvCxnSpPr>
          <p:nvPr/>
        </p:nvCxnSpPr>
        <p:spPr>
          <a:xfrm>
            <a:off x="5402109" y="5402086"/>
            <a:ext cx="0" cy="166895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tailEnd type="triangle" w="med" len="sm"/>
          </a:ln>
          <a:effectLst/>
        </p:spPr>
      </p:cxnSp>
      <p:sp>
        <p:nvSpPr>
          <p:cNvPr id="39" name="Rounded Rectangle 3167">
            <a:extLst>
              <a:ext uri="{FF2B5EF4-FFF2-40B4-BE49-F238E27FC236}">
                <a16:creationId xmlns:a16="http://schemas.microsoft.com/office/drawing/2014/main" id="{A8C1728B-0C36-BEFF-DE3F-CA53570ECAD7}"/>
              </a:ext>
            </a:extLst>
          </p:cNvPr>
          <p:cNvSpPr>
            <a:spLocks/>
          </p:cNvSpPr>
          <p:nvPr/>
        </p:nvSpPr>
        <p:spPr>
          <a:xfrm>
            <a:off x="6212556" y="3634032"/>
            <a:ext cx="1104519" cy="259250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Pay employee imbursement</a:t>
            </a:r>
          </a:p>
        </p:txBody>
      </p:sp>
      <p:sp>
        <p:nvSpPr>
          <p:cNvPr id="40" name="Rounded Rectangle 3168">
            <a:extLst>
              <a:ext uri="{FF2B5EF4-FFF2-40B4-BE49-F238E27FC236}">
                <a16:creationId xmlns:a16="http://schemas.microsoft.com/office/drawing/2014/main" id="{34FB59C3-3EFC-1ED2-1522-0A3DE5D92E24}"/>
              </a:ext>
            </a:extLst>
          </p:cNvPr>
          <p:cNvSpPr>
            <a:spLocks/>
          </p:cNvSpPr>
          <p:nvPr/>
        </p:nvSpPr>
        <p:spPr>
          <a:xfrm>
            <a:off x="6212556" y="4143207"/>
            <a:ext cx="1104519" cy="238221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Request data</a:t>
            </a:r>
          </a:p>
        </p:txBody>
      </p:sp>
      <p:sp>
        <p:nvSpPr>
          <p:cNvPr id="41" name="Rounded Rectangle 3169">
            <a:extLst>
              <a:ext uri="{FF2B5EF4-FFF2-40B4-BE49-F238E27FC236}">
                <a16:creationId xmlns:a16="http://schemas.microsoft.com/office/drawing/2014/main" id="{4A172ED0-119B-0A31-DF0B-8223816D8013}"/>
              </a:ext>
            </a:extLst>
          </p:cNvPr>
          <p:cNvSpPr>
            <a:spLocks/>
          </p:cNvSpPr>
          <p:nvPr/>
        </p:nvSpPr>
        <p:spPr>
          <a:xfrm>
            <a:off x="6214961" y="4561382"/>
            <a:ext cx="1104519" cy="23822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Check contract conditions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B94971-D10B-2FF8-D5A7-E3DA93850F09}"/>
              </a:ext>
            </a:extLst>
          </p:cNvPr>
          <p:cNvCxnSpPr>
            <a:cxnSpLocks/>
            <a:stCxn id="53" idx="3"/>
            <a:endCxn id="39" idx="1"/>
          </p:cNvCxnSpPr>
          <p:nvPr/>
        </p:nvCxnSpPr>
        <p:spPr>
          <a:xfrm>
            <a:off x="5965149" y="3549355"/>
            <a:ext cx="247407" cy="21430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F15572-344E-94CB-6BA7-CDBEBFC82341}"/>
              </a:ext>
            </a:extLst>
          </p:cNvPr>
          <p:cNvCxnSpPr>
            <a:cxnSpLocks/>
            <a:stCxn id="32" idx="2"/>
            <a:endCxn id="40" idx="1"/>
          </p:cNvCxnSpPr>
          <p:nvPr/>
        </p:nvCxnSpPr>
        <p:spPr>
          <a:xfrm>
            <a:off x="5412887" y="4078391"/>
            <a:ext cx="799670" cy="18392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A37173-5E72-4394-4489-B143A3E2FF6C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>
            <a:off x="6764815" y="4381428"/>
            <a:ext cx="2405" cy="179953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45" name="Freeform 3176">
            <a:extLst>
              <a:ext uri="{FF2B5EF4-FFF2-40B4-BE49-F238E27FC236}">
                <a16:creationId xmlns:a16="http://schemas.microsoft.com/office/drawing/2014/main" id="{CF09C8FC-5BEC-8835-32BB-D0ECFCFC62EE}"/>
              </a:ext>
            </a:extLst>
          </p:cNvPr>
          <p:cNvSpPr/>
          <p:nvPr/>
        </p:nvSpPr>
        <p:spPr>
          <a:xfrm>
            <a:off x="7317075" y="4186199"/>
            <a:ext cx="132223" cy="159121"/>
          </a:xfrm>
          <a:custGeom>
            <a:avLst/>
            <a:gdLst>
              <a:gd name="connsiteX0" fmla="*/ 16104 w 193904"/>
              <a:gd name="connsiteY0" fmla="*/ 0 h 82430"/>
              <a:gd name="connsiteX1" fmla="*/ 193904 w 193904"/>
              <a:gd name="connsiteY1" fmla="*/ 47625 h 82430"/>
              <a:gd name="connsiteX2" fmla="*/ 16104 w 193904"/>
              <a:gd name="connsiteY2" fmla="*/ 79375 h 82430"/>
              <a:gd name="connsiteX3" fmla="*/ 19279 w 193904"/>
              <a:gd name="connsiteY3" fmla="*/ 79375 h 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04" h="82430">
                <a:moveTo>
                  <a:pt x="16104" y="0"/>
                </a:moveTo>
                <a:cubicBezTo>
                  <a:pt x="105004" y="17198"/>
                  <a:pt x="193904" y="34396"/>
                  <a:pt x="193904" y="47625"/>
                </a:cubicBezTo>
                <a:cubicBezTo>
                  <a:pt x="193904" y="60854"/>
                  <a:pt x="45208" y="74083"/>
                  <a:pt x="16104" y="79375"/>
                </a:cubicBezTo>
                <a:cubicBezTo>
                  <a:pt x="-13000" y="84667"/>
                  <a:pt x="3139" y="82021"/>
                  <a:pt x="19279" y="7937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  <p:txBody>
          <a:bodyPr lIns="65300" tIns="65300" rIns="65300" bIns="65300" rtlCol="0" anchor="ctr">
            <a:noAutofit/>
          </a:bodyPr>
          <a:lstStyle/>
          <a:p>
            <a:pPr algn="ctr" defTabSz="829269">
              <a:defRPr/>
            </a:pPr>
            <a:endParaRPr lang="pl-PL" sz="726" kern="0" dirty="0">
              <a:solidFill>
                <a:srgbClr val="2E2E38"/>
              </a:solidFill>
              <a:latin typeface="EYInterstate Regular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7BDD0ED-D058-6632-4F6E-98A8CFE4ED31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5550737" y="4680492"/>
            <a:ext cx="664224" cy="12592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47" name="Freeform 3180">
            <a:extLst>
              <a:ext uri="{FF2B5EF4-FFF2-40B4-BE49-F238E27FC236}">
                <a16:creationId xmlns:a16="http://schemas.microsoft.com/office/drawing/2014/main" id="{49D8F142-EECA-6723-FEEF-0C6B0A56FE6C}"/>
              </a:ext>
            </a:extLst>
          </p:cNvPr>
          <p:cNvSpPr/>
          <p:nvPr/>
        </p:nvSpPr>
        <p:spPr>
          <a:xfrm>
            <a:off x="5951945" y="4867479"/>
            <a:ext cx="132223" cy="159121"/>
          </a:xfrm>
          <a:custGeom>
            <a:avLst/>
            <a:gdLst>
              <a:gd name="connsiteX0" fmla="*/ 16104 w 193904"/>
              <a:gd name="connsiteY0" fmla="*/ 0 h 82430"/>
              <a:gd name="connsiteX1" fmla="*/ 193904 w 193904"/>
              <a:gd name="connsiteY1" fmla="*/ 47625 h 82430"/>
              <a:gd name="connsiteX2" fmla="*/ 16104 w 193904"/>
              <a:gd name="connsiteY2" fmla="*/ 79375 h 82430"/>
              <a:gd name="connsiteX3" fmla="*/ 19279 w 193904"/>
              <a:gd name="connsiteY3" fmla="*/ 79375 h 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04" h="82430">
                <a:moveTo>
                  <a:pt x="16104" y="0"/>
                </a:moveTo>
                <a:cubicBezTo>
                  <a:pt x="105004" y="17198"/>
                  <a:pt x="193904" y="34396"/>
                  <a:pt x="193904" y="47625"/>
                </a:cubicBezTo>
                <a:cubicBezTo>
                  <a:pt x="193904" y="60854"/>
                  <a:pt x="45208" y="74083"/>
                  <a:pt x="16104" y="79375"/>
                </a:cubicBezTo>
                <a:cubicBezTo>
                  <a:pt x="-13000" y="84667"/>
                  <a:pt x="3139" y="82021"/>
                  <a:pt x="19279" y="7937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  <p:txBody>
          <a:bodyPr lIns="65300" tIns="65300" rIns="65300" bIns="65300" rtlCol="0" anchor="ctr">
            <a:noAutofit/>
          </a:bodyPr>
          <a:lstStyle/>
          <a:p>
            <a:pPr algn="ctr" defTabSz="829269">
              <a:defRPr/>
            </a:pPr>
            <a:endParaRPr lang="pl-PL" sz="726" kern="0" dirty="0">
              <a:solidFill>
                <a:srgbClr val="2E2E38"/>
              </a:solidFill>
              <a:latin typeface="EYInterstate Regular"/>
              <a:cs typeface="Arial" panose="020B0604020202020204" pitchFamily="34" charset="0"/>
            </a:endParaRPr>
          </a:p>
        </p:txBody>
      </p:sp>
      <p:sp>
        <p:nvSpPr>
          <p:cNvPr id="48" name="Freeform 3182">
            <a:extLst>
              <a:ext uri="{FF2B5EF4-FFF2-40B4-BE49-F238E27FC236}">
                <a16:creationId xmlns:a16="http://schemas.microsoft.com/office/drawing/2014/main" id="{ADD3E5CF-7FDA-0C20-FD1C-69FA8D33DB32}"/>
              </a:ext>
            </a:extLst>
          </p:cNvPr>
          <p:cNvSpPr/>
          <p:nvPr/>
        </p:nvSpPr>
        <p:spPr>
          <a:xfrm>
            <a:off x="5951945" y="5218342"/>
            <a:ext cx="132223" cy="159121"/>
          </a:xfrm>
          <a:custGeom>
            <a:avLst/>
            <a:gdLst>
              <a:gd name="connsiteX0" fmla="*/ 16104 w 193904"/>
              <a:gd name="connsiteY0" fmla="*/ 0 h 82430"/>
              <a:gd name="connsiteX1" fmla="*/ 193904 w 193904"/>
              <a:gd name="connsiteY1" fmla="*/ 47625 h 82430"/>
              <a:gd name="connsiteX2" fmla="*/ 16104 w 193904"/>
              <a:gd name="connsiteY2" fmla="*/ 79375 h 82430"/>
              <a:gd name="connsiteX3" fmla="*/ 19279 w 193904"/>
              <a:gd name="connsiteY3" fmla="*/ 79375 h 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04" h="82430">
                <a:moveTo>
                  <a:pt x="16104" y="0"/>
                </a:moveTo>
                <a:cubicBezTo>
                  <a:pt x="105004" y="17198"/>
                  <a:pt x="193904" y="34396"/>
                  <a:pt x="193904" y="47625"/>
                </a:cubicBezTo>
                <a:cubicBezTo>
                  <a:pt x="193904" y="60854"/>
                  <a:pt x="45208" y="74083"/>
                  <a:pt x="16104" y="79375"/>
                </a:cubicBezTo>
                <a:cubicBezTo>
                  <a:pt x="-13000" y="84667"/>
                  <a:pt x="3139" y="82021"/>
                  <a:pt x="19279" y="7937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  <p:txBody>
          <a:bodyPr lIns="65300" tIns="65300" rIns="65300" bIns="65300" rtlCol="0" anchor="ctr">
            <a:noAutofit/>
          </a:bodyPr>
          <a:lstStyle/>
          <a:p>
            <a:pPr algn="ctr" defTabSz="829269">
              <a:defRPr/>
            </a:pPr>
            <a:endParaRPr lang="pl-PL" sz="726" kern="0" dirty="0">
              <a:solidFill>
                <a:srgbClr val="2E2E38"/>
              </a:solidFill>
              <a:latin typeface="EYInterstate Regular"/>
              <a:cs typeface="Arial" panose="020B0604020202020204" pitchFamily="34" charset="0"/>
            </a:endParaRPr>
          </a:p>
        </p:txBody>
      </p:sp>
      <p:cxnSp>
        <p:nvCxnSpPr>
          <p:cNvPr id="49" name="Curved Connector 3184">
            <a:extLst>
              <a:ext uri="{FF2B5EF4-FFF2-40B4-BE49-F238E27FC236}">
                <a16:creationId xmlns:a16="http://schemas.microsoft.com/office/drawing/2014/main" id="{46FD52E4-9C14-B6B6-7BD3-C6CA92BC53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06923" y="5202977"/>
            <a:ext cx="613265" cy="99737"/>
          </a:xfrm>
          <a:prstGeom prst="curvedConnector4">
            <a:avLst>
              <a:gd name="adj1" fmla="val 13225"/>
              <a:gd name="adj2" fmla="val 352198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50" name="Curved Connector 3185">
            <a:extLst>
              <a:ext uri="{FF2B5EF4-FFF2-40B4-BE49-F238E27FC236}">
                <a16:creationId xmlns:a16="http://schemas.microsoft.com/office/drawing/2014/main" id="{1E6929FE-B227-D8F3-77F8-9101039ABD90}"/>
              </a:ext>
            </a:extLst>
          </p:cNvPr>
          <p:cNvCxnSpPr>
            <a:cxnSpLocks/>
            <a:stCxn id="33" idx="1"/>
            <a:endCxn id="35" idx="1"/>
          </p:cNvCxnSpPr>
          <p:nvPr/>
        </p:nvCxnSpPr>
        <p:spPr>
          <a:xfrm rot="10800000" flipV="1">
            <a:off x="4860627" y="4930985"/>
            <a:ext cx="12093" cy="730900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51" name="Rounded Rectangle 3188">
            <a:extLst>
              <a:ext uri="{FF2B5EF4-FFF2-40B4-BE49-F238E27FC236}">
                <a16:creationId xmlns:a16="http://schemas.microsoft.com/office/drawing/2014/main" id="{813F4F75-CA1B-1940-3929-62EBC2EDB0C1}"/>
              </a:ext>
            </a:extLst>
          </p:cNvPr>
          <p:cNvSpPr>
            <a:spLocks/>
          </p:cNvSpPr>
          <p:nvPr/>
        </p:nvSpPr>
        <p:spPr>
          <a:xfrm>
            <a:off x="6236481" y="5380528"/>
            <a:ext cx="1104519" cy="255435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b="1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Checked and approved</a:t>
            </a:r>
          </a:p>
        </p:txBody>
      </p:sp>
      <p:cxnSp>
        <p:nvCxnSpPr>
          <p:cNvPr id="52" name="Curved Connector 3189">
            <a:extLst>
              <a:ext uri="{FF2B5EF4-FFF2-40B4-BE49-F238E27FC236}">
                <a16:creationId xmlns:a16="http://schemas.microsoft.com/office/drawing/2014/main" id="{E68E5F38-5E1C-C2EB-730A-769AEA7A4D7C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5965146" y="3968416"/>
            <a:ext cx="1370854" cy="1409047"/>
          </a:xfrm>
          <a:prstGeom prst="curvedConnector2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53" name="Rounded Rectangle 3154">
            <a:extLst>
              <a:ext uri="{FF2B5EF4-FFF2-40B4-BE49-F238E27FC236}">
                <a16:creationId xmlns:a16="http://schemas.microsoft.com/office/drawing/2014/main" id="{DD0ECB40-649F-C2D8-7683-1F0A7E5A8C49}"/>
              </a:ext>
            </a:extLst>
          </p:cNvPr>
          <p:cNvSpPr>
            <a:spLocks/>
          </p:cNvSpPr>
          <p:nvPr/>
        </p:nvSpPr>
        <p:spPr>
          <a:xfrm>
            <a:off x="4860630" y="3447865"/>
            <a:ext cx="1104519" cy="202981"/>
          </a:xfrm>
          <a:prstGeom prst="roundRect">
            <a:avLst>
              <a:gd name="adj" fmla="val 0"/>
            </a:avLst>
          </a:prstGeom>
          <a:solidFill>
            <a:srgbClr val="F6F6FF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Receive invoice</a:t>
            </a:r>
          </a:p>
        </p:txBody>
      </p:sp>
      <p:sp>
        <p:nvSpPr>
          <p:cNvPr id="54" name="Rounded Rectangle 3158">
            <a:extLst>
              <a:ext uri="{FF2B5EF4-FFF2-40B4-BE49-F238E27FC236}">
                <a16:creationId xmlns:a16="http://schemas.microsoft.com/office/drawing/2014/main" id="{FF1530D8-8C88-1BFB-A205-B4EDAB8D5A2D}"/>
              </a:ext>
            </a:extLst>
          </p:cNvPr>
          <p:cNvSpPr>
            <a:spLocks/>
          </p:cNvSpPr>
          <p:nvPr/>
        </p:nvSpPr>
        <p:spPr>
          <a:xfrm>
            <a:off x="4860629" y="5209998"/>
            <a:ext cx="1104519" cy="207401"/>
          </a:xfrm>
          <a:prstGeom prst="roundRect">
            <a:avLst>
              <a:gd name="adj" fmla="val 0"/>
            </a:avLst>
          </a:prstGeom>
          <a:solidFill>
            <a:srgbClr val="F6F6FF"/>
          </a:solidFill>
          <a:ln w="9525" cap="flat" cmpd="sng" algn="ctr">
            <a:noFill/>
            <a:prstDash val="solid"/>
          </a:ln>
          <a:effectLst/>
        </p:spPr>
        <p:txBody>
          <a:bodyPr lIns="65300" tIns="65300" rIns="65300" bIns="65300" rtlCol="0" anchor="ctr" anchorCtr="0">
            <a:noAutofit/>
          </a:bodyPr>
          <a:lstStyle/>
          <a:p>
            <a:pPr algn="ctr" defTabSz="829269">
              <a:defRPr/>
            </a:pPr>
            <a:r>
              <a:rPr lang="pl-PL" sz="726" kern="0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Approve invoice</a:t>
            </a:r>
          </a:p>
        </p:txBody>
      </p:sp>
      <p:pic>
        <p:nvPicPr>
          <p:cNvPr id="55" name="Picture 6" descr="An excerpt of a &quot;spaghetti&quot;-like process model.">
            <a:extLst>
              <a:ext uri="{FF2B5EF4-FFF2-40B4-BE49-F238E27FC236}">
                <a16:creationId xmlns:a16="http://schemas.microsoft.com/office/drawing/2014/main" id="{3ED48BD7-F0DF-422A-B5E3-A5033BDA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12" y="3669832"/>
            <a:ext cx="3185278" cy="20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1BA15405-DF60-ADD3-F697-B4A6D1A0E044}"/>
              </a:ext>
            </a:extLst>
          </p:cNvPr>
          <p:cNvSpPr txBox="1">
            <a:spLocks/>
          </p:cNvSpPr>
          <p:nvPr/>
        </p:nvSpPr>
        <p:spPr>
          <a:xfrm>
            <a:off x="868408" y="1532576"/>
            <a:ext cx="2865051" cy="383947"/>
          </a:xfrm>
          <a:prstGeom prst="rect">
            <a:avLst/>
          </a:prstGeom>
          <a:solidFill>
            <a:srgbClr val="FFE600"/>
          </a:solidFill>
        </p:spPr>
        <p:txBody>
          <a:bodyPr vert="horz" lIns="65300" tIns="0" rIns="0" bIns="0" rtlCol="0" anchor="ctr" anchorCtr="0">
            <a:noAutofit/>
          </a:bodyPr>
          <a:lstStyle>
            <a:lvl1pPr marL="0" indent="0" algn="l" defTabSz="857231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Tx/>
              <a:buNone/>
              <a:defRPr sz="1000" kern="120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0" indent="0" algn="l" defTabSz="857231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Tx/>
              <a:buNone/>
              <a:defRPr sz="1200" b="1" kern="1200">
                <a:solidFill>
                  <a:srgbClr val="2099BA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0" indent="0" algn="l" defTabSz="857231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Tx/>
              <a:buNone/>
              <a:defRPr lang="en-US" sz="1200" b="1" kern="1200" baseline="0" dirty="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72632" indent="-168317" algn="l" defTabSz="857231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 sz="1000" kern="120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319372" indent="-145299" algn="l" defTabSz="857231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 sz="1000" kern="120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357382" indent="-214307" algn="l" defTabSz="857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5998" indent="-214307" algn="l" defTabSz="857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11" indent="-214307" algn="l" defTabSz="857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227" indent="-214307" algn="l" defTabSz="857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777423" rtl="0" eaLnBrk="1" fontAlgn="auto" latinLnBrk="0" hangingPunct="1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2E2E38"/>
              </a:buClr>
              <a:buSzPct val="100000"/>
              <a:buFontTx/>
              <a:buNone/>
              <a:tabLst/>
              <a:defRPr/>
            </a:pPr>
            <a:r>
              <a:rPr lang="pl-PL" sz="1088" dirty="0">
                <a:solidFill>
                  <a:srgbClr val="2E2E38"/>
                </a:solidFill>
                <a:latin typeface="EYInterstate Regular"/>
                <a:cs typeface="Arial" panose="020B0604020202020204" pitchFamily="34" charset="0"/>
              </a:rPr>
              <a:t>Wstępne zrozumienie procesu</a:t>
            </a:r>
            <a:endParaRPr kumimoji="0" lang="pl-PL" sz="1088" b="1" i="0" u="none" strike="noStrike" kern="1200" cap="none" spc="0" normalizeH="0" baseline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Regular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Content Placeholder 6">
            <a:extLst>
              <a:ext uri="{FF2B5EF4-FFF2-40B4-BE49-F238E27FC236}">
                <a16:creationId xmlns:a16="http://schemas.microsoft.com/office/drawing/2014/main" id="{5E53DF5A-C893-8DE2-40C1-2721F14FC05D}"/>
              </a:ext>
            </a:extLst>
          </p:cNvPr>
          <p:cNvSpPr txBox="1">
            <a:spLocks/>
          </p:cNvSpPr>
          <p:nvPr/>
        </p:nvSpPr>
        <p:spPr>
          <a:xfrm>
            <a:off x="7935515" y="1532576"/>
            <a:ext cx="2865051" cy="406329"/>
          </a:xfrm>
          <a:prstGeom prst="rect">
            <a:avLst/>
          </a:prstGeom>
          <a:solidFill>
            <a:srgbClr val="FFE600"/>
          </a:solidFill>
        </p:spPr>
        <p:txBody>
          <a:bodyPr lIns="65300" tIns="0" rIns="0" bIns="0" anchor="ctr" anchorCtr="0"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5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1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88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r>
              <a:rPr kumimoji="0" lang="pl-PL" sz="1088" b="1" i="0" u="none" strike="noStrike" kern="1200" cap="none" spc="0" normalizeH="0" baseline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Regular"/>
                <a:ea typeface="+mn-ea"/>
                <a:cs typeface="Arial" panose="020B0604020202020204" pitchFamily="34" charset="0"/>
              </a:rPr>
              <a:t>Zrozumienie procesu na podstawie zebranych danych</a:t>
            </a:r>
          </a:p>
        </p:txBody>
      </p:sp>
      <p:sp>
        <p:nvSpPr>
          <p:cNvPr id="58" name="Content Placeholder 6">
            <a:extLst>
              <a:ext uri="{FF2B5EF4-FFF2-40B4-BE49-F238E27FC236}">
                <a16:creationId xmlns:a16="http://schemas.microsoft.com/office/drawing/2014/main" id="{7793B3BA-A087-BADE-76F9-24D72DE3D732}"/>
              </a:ext>
            </a:extLst>
          </p:cNvPr>
          <p:cNvSpPr txBox="1">
            <a:spLocks/>
          </p:cNvSpPr>
          <p:nvPr/>
        </p:nvSpPr>
        <p:spPr>
          <a:xfrm>
            <a:off x="4401961" y="1547347"/>
            <a:ext cx="2865051" cy="383947"/>
          </a:xfrm>
          <a:prstGeom prst="rect">
            <a:avLst/>
          </a:prstGeom>
          <a:solidFill>
            <a:srgbClr val="FFE600"/>
          </a:solidFill>
        </p:spPr>
        <p:txBody>
          <a:bodyPr vert="horz" lIns="65300" tIns="0" rIns="0" bIns="0" rtlCol="0" anchor="ctr" anchorCtr="0">
            <a:noAutofit/>
          </a:bodyPr>
          <a:lstStyle>
            <a:lvl1pPr marL="0" indent="0" algn="l" defTabSz="857231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Tx/>
              <a:buNone/>
              <a:defRPr sz="1000" kern="120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0" indent="0" algn="l" defTabSz="857231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Tx/>
              <a:buNone/>
              <a:defRPr sz="1200" b="1" kern="1200">
                <a:solidFill>
                  <a:srgbClr val="2099BA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0" indent="0" algn="l" defTabSz="857231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Tx/>
              <a:buNone/>
              <a:defRPr lang="en-US" sz="1200" b="1" kern="1200" baseline="0" dirty="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72632" indent="-168317" algn="l" defTabSz="857231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 sz="1000" kern="120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319372" indent="-145299" algn="l" defTabSz="857231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 sz="1000" kern="120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357382" indent="-214307" algn="l" defTabSz="857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5998" indent="-214307" algn="l" defTabSz="857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11" indent="-214307" algn="l" defTabSz="857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227" indent="-214307" algn="l" defTabSz="857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777423" rtl="0" eaLnBrk="1" fontAlgn="auto" latinLnBrk="0" hangingPunct="1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2E2E38"/>
              </a:buClr>
              <a:buSzPct val="100000"/>
              <a:buFontTx/>
              <a:buNone/>
              <a:tabLst/>
              <a:defRPr/>
            </a:pPr>
            <a:r>
              <a:rPr kumimoji="0" lang="pl-PL" sz="1088" b="1" i="0" u="none" strike="noStrike" kern="1200" cap="none" spc="0" normalizeH="0" baseline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Regular"/>
                <a:ea typeface="+mn-ea"/>
                <a:cs typeface="Arial" panose="020B0604020202020204" pitchFamily="34" charset="0"/>
              </a:rPr>
              <a:t>Kiedy ludzie zaczynają wyjaśniać działanie procesu</a:t>
            </a:r>
          </a:p>
        </p:txBody>
      </p:sp>
    </p:spTree>
    <p:extLst>
      <p:ext uri="{BB962C8B-B14F-4D97-AF65-F5344CB8AC3E}">
        <p14:creationId xmlns:p14="http://schemas.microsoft.com/office/powerpoint/2010/main" val="209594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012C8-F979-CAEE-4B88-32246EF5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AC2246-241E-D60E-169D-F7E0F656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DFCB-D1B8-4386-87B8-F40C5AEAFEFB}" type="datetime3">
              <a:rPr lang="en-US" smtClean="0"/>
              <a:t>14 April 2025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D83E9-0B8B-D689-E857-B9B6A738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670" y="2675808"/>
            <a:ext cx="2781688" cy="19624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BBE557-BE73-4570-B77A-D74EA6797AC0}"/>
              </a:ext>
            </a:extLst>
          </p:cNvPr>
          <p:cNvSpPr txBox="1">
            <a:spLocks/>
          </p:cNvSpPr>
          <p:nvPr/>
        </p:nvSpPr>
        <p:spPr>
          <a:xfrm>
            <a:off x="485523" y="369888"/>
            <a:ext cx="11224347" cy="47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Regular"/>
                <a:ea typeface="+mj-ea"/>
                <a:cs typeface="Arial" pitchFamily="34" charset="0"/>
              </a:defRPr>
            </a:lvl1pPr>
          </a:lstStyle>
          <a:p>
            <a:r>
              <a:rPr lang="en-US" sz="2400" dirty="0"/>
              <a:t>EY Rapid Process Mining - Analiza </a:t>
            </a:r>
            <a:r>
              <a:rPr lang="en-US" sz="2400" dirty="0" err="1"/>
              <a:t>procesów</a:t>
            </a:r>
            <a:r>
              <a:rPr lang="en-US" sz="2400" dirty="0"/>
              <a:t> </a:t>
            </a:r>
            <a:r>
              <a:rPr lang="en-US" sz="2400" dirty="0" err="1"/>
              <a:t>oparta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danych</a:t>
            </a:r>
            <a:r>
              <a:rPr lang="en-US" sz="2400" dirty="0"/>
              <a:t> </a:t>
            </a:r>
            <a:r>
              <a:rPr lang="en-US" sz="2400" dirty="0" err="1"/>
              <a:t>oraz</a:t>
            </a:r>
            <a:r>
              <a:rPr lang="en-US" sz="2400" dirty="0"/>
              <a:t> p</a:t>
            </a:r>
            <a:r>
              <a:rPr lang="pl-PL" sz="2400" dirty="0"/>
              <a:t>ołączenie wniosków procesowych z głęboką wiedzą branżową oraz doświadczeniem technologicznym.</a:t>
            </a:r>
            <a:endParaRPr lang="en-GB" sz="240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D8C5AF0-6200-E348-EA9A-278BC7E563D7}"/>
              </a:ext>
            </a:extLst>
          </p:cNvPr>
          <p:cNvSpPr txBox="1">
            <a:spLocks/>
          </p:cNvSpPr>
          <p:nvPr/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4A77C-E4D0-44E2-96CE-17BB71F5DB2D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01BAB4-0335-78E4-39C5-F825BDA25287}"/>
              </a:ext>
            </a:extLst>
          </p:cNvPr>
          <p:cNvSpPr txBox="1">
            <a:spLocks/>
          </p:cNvSpPr>
          <p:nvPr/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1F521-D3F8-FEBB-B5EF-3131546D75D2}"/>
              </a:ext>
            </a:extLst>
          </p:cNvPr>
          <p:cNvSpPr txBox="1"/>
          <p:nvPr/>
        </p:nvSpPr>
        <p:spPr>
          <a:xfrm>
            <a:off x="564517" y="2550604"/>
            <a:ext cx="3500562" cy="3337448"/>
          </a:xfrm>
          <a:prstGeom prst="rect">
            <a:avLst/>
          </a:prstGeom>
          <a:solidFill>
            <a:srgbClr val="2E2E38">
              <a:alpha val="25000"/>
            </a:srgbClr>
          </a:solidFill>
          <a:ln w="9525" cap="flat" cmpd="sng" algn="ctr">
            <a:solidFill>
              <a:srgbClr val="FFFFFF"/>
            </a:solidFill>
            <a:prstDash val="sysDash"/>
            <a:tailEnd type="triangle"/>
          </a:ln>
          <a:effectLst/>
        </p:spPr>
        <p:txBody>
          <a:bodyPr rtlCol="0" anchor="t" anchorCtr="0"/>
          <a:lstStyle>
            <a:defPPr>
              <a:defRPr lang="en-US"/>
            </a:defPPr>
            <a:lvl1pPr marR="0" lvl="0" indent="0" algn="ctr" defTabSz="91343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 kumimoji="0" sz="1200" b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</a:defRPr>
            </a:lvl1pPr>
          </a:lstStyle>
          <a:p>
            <a:pPr marL="228486" marR="0" lvl="0" indent="-228486" algn="ctr" defTabSz="9129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AutoNum type="arabicPeriod"/>
              <a:tabLst/>
              <a:defRPr/>
            </a:pPr>
            <a:endParaRPr kumimoji="0" lang="en-US" sz="10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B60902-EAF0-843E-BCA3-B08B2179C0DF}"/>
              </a:ext>
            </a:extLst>
          </p:cNvPr>
          <p:cNvSpPr/>
          <p:nvPr/>
        </p:nvSpPr>
        <p:spPr>
          <a:xfrm>
            <a:off x="400769" y="2069760"/>
            <a:ext cx="4102192" cy="274177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lIns="91392" tIns="91392" rIns="91392" bIns="91392" anchor="ctr" anchorCtr="0">
            <a:noAutofit/>
          </a:bodyPr>
          <a:lstStyle/>
          <a:p>
            <a:pPr marL="0" marR="0" lvl="2" indent="0" algn="ctr" defTabSz="7807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n-US" sz="1599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</a:rPr>
              <a:t>JAK DZIAŁA EY RAPID PROCESS MINING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C24CE1-5A35-AAAD-5C5E-A4501BF518B0}"/>
              </a:ext>
            </a:extLst>
          </p:cNvPr>
          <p:cNvSpPr/>
          <p:nvPr/>
        </p:nvSpPr>
        <p:spPr>
          <a:xfrm>
            <a:off x="400769" y="3073129"/>
            <a:ext cx="3670071" cy="456963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lIns="91392" tIns="0" rIns="0" bIns="0" anchor="t">
            <a:noAutofit/>
          </a:bodyPr>
          <a:lstStyle/>
          <a:p>
            <a:pPr marL="0" marR="0" lvl="2" indent="0" algn="ctr" defTabSz="7807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EY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analizuje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i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modeluje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dane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systemowe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np. z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systemów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CRM, ERP</a:t>
            </a:r>
          </a:p>
        </p:txBody>
      </p:sp>
      <p:pic>
        <p:nvPicPr>
          <p:cNvPr id="15" name="Graphic 14" descr="Table with solid fill">
            <a:extLst>
              <a:ext uri="{FF2B5EF4-FFF2-40B4-BE49-F238E27FC236}">
                <a16:creationId xmlns:a16="http://schemas.microsoft.com/office/drawing/2014/main" id="{B00C7226-F22B-9783-B33C-ADB501495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8201" y="2740297"/>
            <a:ext cx="303686" cy="3036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1D7AC9-B694-92C2-1317-610C024A7561}"/>
              </a:ext>
            </a:extLst>
          </p:cNvPr>
          <p:cNvSpPr/>
          <p:nvPr/>
        </p:nvSpPr>
        <p:spPr>
          <a:xfrm>
            <a:off x="400769" y="3901166"/>
            <a:ext cx="3670071" cy="456963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lIns="91392" tIns="0" rIns="0" bIns="0" anchor="t">
            <a:noAutofit/>
          </a:bodyPr>
          <a:lstStyle/>
          <a:p>
            <a:pPr marL="0" marR="0" lvl="2" indent="0" algn="ctr" defTabSz="7807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Główny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nacisk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stawiany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jest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systemowe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1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aktywności</a:t>
            </a: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7" name="Graphic 16" descr="Wrench with solid fill">
            <a:extLst>
              <a:ext uri="{FF2B5EF4-FFF2-40B4-BE49-F238E27FC236}">
                <a16:creationId xmlns:a16="http://schemas.microsoft.com/office/drawing/2014/main" id="{CF0EAA4A-FF14-BE3F-C7E9-80F037952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9290" y="3610513"/>
            <a:ext cx="261508" cy="2615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851602-C157-78D7-1A44-9146AF4112C1}"/>
              </a:ext>
            </a:extLst>
          </p:cNvPr>
          <p:cNvSpPr txBox="1"/>
          <p:nvPr/>
        </p:nvSpPr>
        <p:spPr>
          <a:xfrm>
            <a:off x="400769" y="4824760"/>
            <a:ext cx="3670071" cy="430919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lIns="91392" tIns="0" rIns="0" bIns="0" anchor="t">
            <a:noAutofit/>
          </a:bodyPr>
          <a:lstStyle>
            <a:defPPr>
              <a:defRPr lang="en-US"/>
            </a:defPPr>
            <a:lvl3pPr marL="0" lvl="2" algn="ctr" defTabSz="781120">
              <a:spcAft>
                <a:spcPts val="600"/>
              </a:spcAft>
              <a:buClr>
                <a:schemeClr val="tx2"/>
              </a:buClr>
              <a:buSzPct val="100000"/>
              <a:defRPr sz="1300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</a:lstStyle>
          <a:p>
            <a:pPr marL="0" marR="0" lvl="2" indent="0" algn="ctr" defTabSz="7807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pl-PL" sz="11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</a:rPr>
              <a:t>Komponenty procesów mogą być analizowane oddzielnie, co umożliwia szczegółową analizę danych na poziomie transakcyjnym.</a:t>
            </a:r>
            <a:endParaRPr kumimoji="0" lang="en-US" sz="1199" b="1" i="0" u="none" strike="noStrike" kern="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pic>
        <p:nvPicPr>
          <p:cNvPr id="19" name="Graphic 18" descr="Flowchart with solid fill">
            <a:extLst>
              <a:ext uri="{FF2B5EF4-FFF2-40B4-BE49-F238E27FC236}">
                <a16:creationId xmlns:a16="http://schemas.microsoft.com/office/drawing/2014/main" id="{30701A49-9DB0-9452-276B-A2C62914C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1511" y="4438551"/>
            <a:ext cx="357064" cy="357064"/>
          </a:xfrm>
          <a:prstGeom prst="rect">
            <a:avLst/>
          </a:prstGeom>
        </p:spPr>
      </p:pic>
      <p:pic>
        <p:nvPicPr>
          <p:cNvPr id="20" name="Graphic 19" descr="Chevron arrows with solid fill">
            <a:extLst>
              <a:ext uri="{FF2B5EF4-FFF2-40B4-BE49-F238E27FC236}">
                <a16:creationId xmlns:a16="http://schemas.microsoft.com/office/drawing/2014/main" id="{B6017CBA-F264-E0C2-0BFE-D7382B7004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5832" y="3616130"/>
            <a:ext cx="913924" cy="913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4E9339-7B6F-92AF-D4D3-53BDFA986DE1}"/>
              </a:ext>
            </a:extLst>
          </p:cNvPr>
          <p:cNvSpPr txBox="1"/>
          <p:nvPr/>
        </p:nvSpPr>
        <p:spPr>
          <a:xfrm>
            <a:off x="485523" y="1289847"/>
            <a:ext cx="10963835" cy="618631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Oferujemy podejście do wdrażania eksploracji procesów opartej na danych systemowych (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Process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Mining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), które jest niezależne od narzędzi, co pozwala na działanie zarówno na istniejących rozwiązaniach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np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Celonis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Signavio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jak i z wykorzystaniem własnej technologii (bez dodatkowych kosztów licencyjnych).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57D7CB6A-48CD-1871-4E98-157AD9FD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98" y="2505219"/>
            <a:ext cx="2695538" cy="1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62A1B61C-94A2-6DB0-1EA3-359ACC4C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38" y="3122960"/>
            <a:ext cx="2564111" cy="14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Add with solid fill">
            <a:extLst>
              <a:ext uri="{FF2B5EF4-FFF2-40B4-BE49-F238E27FC236}">
                <a16:creationId xmlns:a16="http://schemas.microsoft.com/office/drawing/2014/main" id="{154E77F8-E05A-A6FB-2FDD-3D1446F86B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46563" y="3610513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7A26260-D5E1-3D11-A572-415A6DCC64C3}"/>
              </a:ext>
            </a:extLst>
          </p:cNvPr>
          <p:cNvSpPr txBox="1"/>
          <p:nvPr/>
        </p:nvSpPr>
        <p:spPr>
          <a:xfrm>
            <a:off x="5069755" y="4912201"/>
            <a:ext cx="2876807" cy="975851"/>
          </a:xfrm>
          <a:prstGeom prst="rect">
            <a:avLst/>
          </a:prstGeom>
          <a:solidFill>
            <a:srgbClr val="2E2E38">
              <a:alpha val="25000"/>
            </a:srgbClr>
          </a:solidFill>
          <a:ln w="9525" cap="flat" cmpd="sng" algn="ctr">
            <a:solidFill>
              <a:srgbClr val="FFFFFF"/>
            </a:solidFill>
            <a:prstDash val="sysDash"/>
            <a:tailEnd type="triangle"/>
          </a:ln>
          <a:effectLst/>
        </p:spPr>
        <p:txBody>
          <a:bodyPr rtlCol="0" anchor="ctr" anchorCtr="0"/>
          <a:lstStyle>
            <a:defPPr>
              <a:defRPr lang="pl-PL"/>
            </a:defPPr>
            <a:lvl1pPr marL="228486" marR="0" lvl="0" indent="-228486" algn="ctr" defTabSz="9129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AutoNum type="arabicPeriod"/>
              <a:tabLst/>
              <a:defRPr kumimoji="0" sz="1099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</a:defRPr>
            </a:lvl1pPr>
            <a:lvl3pPr marL="0" lvl="2" algn="ctr" defTabSz="781120">
              <a:spcAft>
                <a:spcPts val="600"/>
              </a:spcAft>
              <a:buClr>
                <a:schemeClr val="tx2"/>
              </a:buClr>
              <a:buSzPct val="100000"/>
              <a:defRPr sz="1300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</a:lstStyle>
          <a:p>
            <a:pPr marL="0" marR="0" lvl="0" indent="0" algn="ctr" defTabSz="9129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Gotowe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raporty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Business Intelligence (BI)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pozwalają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na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wykorzystywanie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danych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dla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różnych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celów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biznesowych</a:t>
            </a:r>
            <a:endParaRPr kumimoji="0" lang="en-US" sz="10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C96142-C291-CA92-114B-50A4F62BE336}"/>
              </a:ext>
            </a:extLst>
          </p:cNvPr>
          <p:cNvSpPr txBox="1"/>
          <p:nvPr/>
        </p:nvSpPr>
        <p:spPr>
          <a:xfrm>
            <a:off x="8715394" y="4912201"/>
            <a:ext cx="2733965" cy="975850"/>
          </a:xfrm>
          <a:prstGeom prst="rect">
            <a:avLst/>
          </a:prstGeom>
          <a:solidFill>
            <a:srgbClr val="2E2E38">
              <a:alpha val="25000"/>
            </a:srgbClr>
          </a:solidFill>
          <a:ln w="9525" cap="flat" cmpd="sng" algn="ctr">
            <a:solidFill>
              <a:srgbClr val="FFFFFF"/>
            </a:solidFill>
            <a:prstDash val="sysDash"/>
            <a:tailEnd type="triangle"/>
          </a:ln>
          <a:effectLst/>
        </p:spPr>
        <p:txBody>
          <a:bodyPr rtlCol="0" anchor="t" anchorCtr="0"/>
          <a:lstStyle>
            <a:defPPr>
              <a:defRPr lang="pl-PL"/>
            </a:defPPr>
            <a:lvl1pPr marL="228486" marR="0" lvl="0" indent="-228486" algn="ctr" defTabSz="9129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AutoNum type="arabicPeriod"/>
              <a:tabLst/>
              <a:defRPr kumimoji="0" sz="1099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</a:defRPr>
            </a:lvl1pPr>
            <a:lvl3pPr marL="0" lvl="2" algn="ctr" defTabSz="781120">
              <a:spcAft>
                <a:spcPts val="600"/>
              </a:spcAft>
              <a:buClr>
                <a:schemeClr val="tx2"/>
              </a:buClr>
              <a:buSzPct val="100000"/>
              <a:defRPr sz="1300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</a:lstStyle>
          <a:p>
            <a:pPr marL="0" marR="0" lvl="0" indent="0" algn="ctr" defTabSz="9129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r>
              <a:rPr kumimoji="0" lang="pl-PL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EY przeprowadza analizę i walidację danych, a następnie dostarcza końcowy raport zawierający propozycje zmian oparte na danych, wraz z 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ze </a:t>
            </a:r>
            <a:r>
              <a:rPr kumimoji="0" lang="en-US" sz="1099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zwymiarowanymi</a:t>
            </a:r>
            <a:r>
              <a:rPr kumimoji="0" lang="pl-PL" sz="10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korzyściami</a:t>
            </a:r>
            <a:endParaRPr kumimoji="0" lang="en-US" sz="10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23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9C7D5-4583-BF1D-FE94-B99061D5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F8EA5C-2F87-1B2A-3D68-5B0E2B10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DFCB-D1B8-4386-87B8-F40C5AEAFEFB}" type="datetime3">
              <a:rPr lang="en-US" smtClean="0"/>
              <a:t>14 April 2025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1F7D05-236B-BBE3-8F18-91FABFDA3E70}"/>
              </a:ext>
            </a:extLst>
          </p:cNvPr>
          <p:cNvSpPr txBox="1">
            <a:spLocks/>
          </p:cNvSpPr>
          <p:nvPr/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Regular"/>
                <a:ea typeface="+mj-ea"/>
                <a:cs typeface="Arial" pitchFamily="34" charset="0"/>
              </a:defRPr>
            </a:lvl1pPr>
          </a:lstStyle>
          <a:p>
            <a:r>
              <a:rPr lang="en-CA" sz="2400" dirty="0"/>
              <a:t>Process Mining vs Task Mining</a:t>
            </a:r>
            <a:br>
              <a:rPr lang="en-CA" sz="2400" dirty="0"/>
            </a:br>
            <a:r>
              <a:rPr lang="pl-PL" sz="2400" dirty="0"/>
              <a:t>Podobne filozofie, skupione na różnych poziomach procesów</a:t>
            </a:r>
            <a:endParaRPr lang="en-CA" sz="2400" dirty="0"/>
          </a:p>
        </p:txBody>
      </p:sp>
      <p:cxnSp>
        <p:nvCxnSpPr>
          <p:cNvPr id="9" name="Google Shape;960;p128">
            <a:extLst>
              <a:ext uri="{FF2B5EF4-FFF2-40B4-BE49-F238E27FC236}">
                <a16:creationId xmlns:a16="http://schemas.microsoft.com/office/drawing/2014/main" id="{E9FAD3CA-DAA6-AF3A-293D-2575CA0317C3}"/>
              </a:ext>
            </a:extLst>
          </p:cNvPr>
          <p:cNvCxnSpPr>
            <a:cxnSpLocks/>
          </p:cNvCxnSpPr>
          <p:nvPr/>
        </p:nvCxnSpPr>
        <p:spPr>
          <a:xfrm>
            <a:off x="6022270" y="1758463"/>
            <a:ext cx="0" cy="452373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961;p128">
            <a:extLst>
              <a:ext uri="{FF2B5EF4-FFF2-40B4-BE49-F238E27FC236}">
                <a16:creationId xmlns:a16="http://schemas.microsoft.com/office/drawing/2014/main" id="{E2A3F1E8-BC21-50C9-22BB-2EC006617BA5}"/>
              </a:ext>
            </a:extLst>
          </p:cNvPr>
          <p:cNvSpPr txBox="1"/>
          <p:nvPr/>
        </p:nvSpPr>
        <p:spPr>
          <a:xfrm>
            <a:off x="5714270" y="3872443"/>
            <a:ext cx="616000" cy="295779"/>
          </a:xfrm>
          <a:prstGeom prst="rect">
            <a:avLst/>
          </a:prstGeom>
          <a:solidFill>
            <a:srgbClr val="2E2E38"/>
          </a:solidFill>
          <a:ln>
            <a:noFill/>
          </a:ln>
        </p:spPr>
        <p:txBody>
          <a:bodyPr spcFirstLastPara="1" wrap="square" lIns="34667" tIns="34667" rIns="34667" bIns="34667" anchor="t" anchorCtr="0">
            <a:spAutoFit/>
          </a:bodyPr>
          <a:lstStyle/>
          <a:p>
            <a:pPr algn="ctr" defTabSz="1219170">
              <a:buClr>
                <a:srgbClr val="FFFFFF"/>
              </a:buClr>
              <a:buSzPts val="800"/>
              <a:defRPr/>
            </a:pPr>
            <a:r>
              <a:rPr lang="en-US" sz="1467" kern="0">
                <a:solidFill>
                  <a:prstClr val="white"/>
                </a:solidFill>
                <a:latin typeface="Poppins"/>
                <a:ea typeface="Poppins"/>
                <a:cs typeface="Poppins"/>
                <a:sym typeface="Poppins"/>
              </a:rPr>
              <a:t>vs.</a:t>
            </a:r>
            <a:endParaRPr sz="1467" kern="0">
              <a:solidFill>
                <a:prstClr val="whit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963;p128">
            <a:extLst>
              <a:ext uri="{FF2B5EF4-FFF2-40B4-BE49-F238E27FC236}">
                <a16:creationId xmlns:a16="http://schemas.microsoft.com/office/drawing/2014/main" id="{78284762-91C6-A727-B8AF-697FC70B8930}"/>
              </a:ext>
            </a:extLst>
          </p:cNvPr>
          <p:cNvSpPr txBox="1"/>
          <p:nvPr/>
        </p:nvSpPr>
        <p:spPr>
          <a:xfrm>
            <a:off x="464286" y="1187455"/>
            <a:ext cx="2146482" cy="56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FFFFFF"/>
              </a:buClr>
              <a:buSzPts val="1600"/>
              <a:defRPr/>
            </a:pPr>
            <a:r>
              <a:rPr lang="en-US" sz="2000" kern="0" dirty="0">
                <a:solidFill>
                  <a:prstClr val="white"/>
                </a:solidFill>
                <a:latin typeface="EYInterstate" panose="02000503020000020004" pitchFamily="2" charset="0"/>
                <a:ea typeface="Poppins"/>
                <a:cs typeface="Poppins"/>
                <a:sym typeface="Poppins"/>
              </a:rPr>
              <a:t>Process Mining</a:t>
            </a:r>
            <a:endParaRPr sz="2000" kern="0" dirty="0">
              <a:solidFill>
                <a:prstClr val="white"/>
              </a:solidFill>
              <a:latin typeface="EYInterstate" panose="02000503020000020004" pitchFamily="2" charset="0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100"/>
              <a:defRPr/>
            </a:pPr>
            <a:endParaRPr sz="1050" kern="0" dirty="0">
              <a:solidFill>
                <a:srgbClr val="FFE600"/>
              </a:solidFill>
              <a:latin typeface="EYInterstate" panose="02000503020000020004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964;p128">
            <a:extLst>
              <a:ext uri="{FF2B5EF4-FFF2-40B4-BE49-F238E27FC236}">
                <a16:creationId xmlns:a16="http://schemas.microsoft.com/office/drawing/2014/main" id="{778DD279-A139-3A1F-DA78-D5A9A1DB7D0A}"/>
              </a:ext>
            </a:extLst>
          </p:cNvPr>
          <p:cNvGrpSpPr/>
          <p:nvPr/>
        </p:nvGrpSpPr>
        <p:grpSpPr>
          <a:xfrm>
            <a:off x="445737" y="5762902"/>
            <a:ext cx="5070707" cy="519300"/>
            <a:chOff x="587488" y="3405357"/>
            <a:chExt cx="5070706" cy="519300"/>
          </a:xfrm>
        </p:grpSpPr>
        <p:sp>
          <p:nvSpPr>
            <p:cNvPr id="13" name="Google Shape;965;p128">
              <a:extLst>
                <a:ext uri="{FF2B5EF4-FFF2-40B4-BE49-F238E27FC236}">
                  <a16:creationId xmlns:a16="http://schemas.microsoft.com/office/drawing/2014/main" id="{9268649A-2A28-472D-2C38-51EF413CE811}"/>
                </a:ext>
              </a:extLst>
            </p:cNvPr>
            <p:cNvSpPr/>
            <p:nvPr/>
          </p:nvSpPr>
          <p:spPr>
            <a:xfrm>
              <a:off x="587488" y="3405357"/>
              <a:ext cx="1618200" cy="519300"/>
            </a:xfrm>
            <a:prstGeom prst="roundRect">
              <a:avLst>
                <a:gd name="adj" fmla="val 50000"/>
              </a:avLst>
            </a:prstGeom>
            <a:noFill/>
            <a:ln w="12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Dane </a:t>
              </a:r>
              <a:r>
                <a:rPr kumimoji="0" lang="en-US" sz="13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systemu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 </a:t>
              </a:r>
              <a:r>
                <a:rPr kumimoji="0" lang="en-US" sz="13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biznesowego</a:t>
              </a:r>
              <a:endParaRPr kumimoji="0" sz="13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" panose="02000503020000020004" pitchFamily="2" charset="0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" name="Google Shape;966;p128">
              <a:extLst>
                <a:ext uri="{FF2B5EF4-FFF2-40B4-BE49-F238E27FC236}">
                  <a16:creationId xmlns:a16="http://schemas.microsoft.com/office/drawing/2014/main" id="{E3BDA6F1-80D0-E528-003C-534C3381B4ED}"/>
                </a:ext>
              </a:extLst>
            </p:cNvPr>
            <p:cNvSpPr/>
            <p:nvPr/>
          </p:nvSpPr>
          <p:spPr>
            <a:xfrm>
              <a:off x="2313741" y="3405357"/>
              <a:ext cx="1618200" cy="519300"/>
            </a:xfrm>
            <a:prstGeom prst="roundRect">
              <a:avLst>
                <a:gd name="adj" fmla="val 50000"/>
              </a:avLst>
            </a:prstGeom>
            <a:noFill/>
            <a:ln w="12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Proces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 </a:t>
              </a:r>
              <a:r>
                <a:rPr kumimoji="0" lang="pl-PL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całościowy (E2E)</a:t>
              </a:r>
              <a:endParaRPr kumimoji="0" sz="13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" panose="02000503020000020004" pitchFamily="2" charset="0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" name="Google Shape;967;p128">
              <a:extLst>
                <a:ext uri="{FF2B5EF4-FFF2-40B4-BE49-F238E27FC236}">
                  <a16:creationId xmlns:a16="http://schemas.microsoft.com/office/drawing/2014/main" id="{10CC8BBE-E3B1-180B-5F22-C1D900E9CE16}"/>
                </a:ext>
              </a:extLst>
            </p:cNvPr>
            <p:cNvSpPr/>
            <p:nvPr/>
          </p:nvSpPr>
          <p:spPr>
            <a:xfrm>
              <a:off x="4039994" y="3405357"/>
              <a:ext cx="1618200" cy="519300"/>
            </a:xfrm>
            <a:prstGeom prst="roundRect">
              <a:avLst>
                <a:gd name="adj" fmla="val 50000"/>
              </a:avLst>
            </a:prstGeom>
            <a:noFill/>
            <a:ln w="12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Tx/>
                <a:buNone/>
                <a:tabLst/>
                <a:defRPr/>
              </a:pPr>
              <a:r>
                <a:rPr kumimoji="0" lang="pl-PL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Skupienie się na krokach procesu</a:t>
              </a:r>
              <a:endParaRPr kumimoji="0" sz="13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" panose="02000503020000020004" pitchFamily="2" charset="0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" name="Google Shape;970;p128">
            <a:extLst>
              <a:ext uri="{FF2B5EF4-FFF2-40B4-BE49-F238E27FC236}">
                <a16:creationId xmlns:a16="http://schemas.microsoft.com/office/drawing/2014/main" id="{50E6FC32-8846-3F3D-B158-C42584BC20B9}"/>
              </a:ext>
            </a:extLst>
          </p:cNvPr>
          <p:cNvSpPr txBox="1"/>
          <p:nvPr/>
        </p:nvSpPr>
        <p:spPr>
          <a:xfrm>
            <a:off x="10109453" y="1187455"/>
            <a:ext cx="1469546" cy="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FFFFFF"/>
              </a:buClr>
              <a:buSzPts val="1600"/>
              <a:defRPr/>
            </a:pPr>
            <a:r>
              <a:rPr lang="en-US" sz="2000" kern="0" dirty="0">
                <a:solidFill>
                  <a:prstClr val="white"/>
                </a:solidFill>
                <a:latin typeface="EYInterstate" panose="02000503020000020004" pitchFamily="2" charset="0"/>
                <a:ea typeface="Poppins"/>
                <a:cs typeface="Poppins"/>
                <a:sym typeface="Poppins"/>
              </a:rPr>
              <a:t>Task Mining</a:t>
            </a:r>
            <a:endParaRPr sz="2000" kern="0" dirty="0">
              <a:solidFill>
                <a:prstClr val="white"/>
              </a:solidFill>
              <a:latin typeface="EYInterstate" panose="02000503020000020004" pitchFamily="2" charset="0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FFFFFF"/>
              </a:buClr>
              <a:buSzPts val="800"/>
              <a:defRPr/>
            </a:pPr>
            <a:endParaRPr sz="1050" kern="0" dirty="0">
              <a:solidFill>
                <a:srgbClr val="FFE600"/>
              </a:solidFill>
              <a:latin typeface="EYInterstate" panose="02000503020000020004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971;p128">
            <a:extLst>
              <a:ext uri="{FF2B5EF4-FFF2-40B4-BE49-F238E27FC236}">
                <a16:creationId xmlns:a16="http://schemas.microsoft.com/office/drawing/2014/main" id="{CDC5300F-B7E2-9DA3-301A-E94091D8A401}"/>
              </a:ext>
            </a:extLst>
          </p:cNvPr>
          <p:cNvGrpSpPr/>
          <p:nvPr/>
        </p:nvGrpSpPr>
        <p:grpSpPr>
          <a:xfrm>
            <a:off x="6626062" y="5762902"/>
            <a:ext cx="5106797" cy="519300"/>
            <a:chOff x="6485196" y="3405357"/>
            <a:chExt cx="5106798" cy="519300"/>
          </a:xfrm>
        </p:grpSpPr>
        <p:sp>
          <p:nvSpPr>
            <p:cNvPr id="18" name="Google Shape;972;p128">
              <a:extLst>
                <a:ext uri="{FF2B5EF4-FFF2-40B4-BE49-F238E27FC236}">
                  <a16:creationId xmlns:a16="http://schemas.microsoft.com/office/drawing/2014/main" id="{76CA5D28-E006-85D1-FAF7-A099774880B8}"/>
                </a:ext>
              </a:extLst>
            </p:cNvPr>
            <p:cNvSpPr/>
            <p:nvPr/>
          </p:nvSpPr>
          <p:spPr>
            <a:xfrm>
              <a:off x="6485196" y="3405357"/>
              <a:ext cx="1611000" cy="519300"/>
            </a:xfrm>
            <a:prstGeom prst="roundRect">
              <a:avLst>
                <a:gd name="adj" fmla="val 50000"/>
              </a:avLst>
            </a:prstGeom>
            <a:noFill/>
            <a:ln w="12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Dane </a:t>
              </a:r>
              <a:r>
                <a:rPr kumimoji="0" lang="pl-PL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z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pulp</a:t>
              </a:r>
              <a:r>
                <a:rPr kumimoji="0" lang="pl-PL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itu</a:t>
              </a:r>
              <a:endParaRPr kumimoji="0" sz="13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" panose="02000503020000020004" pitchFamily="2" charset="0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Google Shape;973;p128">
              <a:extLst>
                <a:ext uri="{FF2B5EF4-FFF2-40B4-BE49-F238E27FC236}">
                  <a16:creationId xmlns:a16="http://schemas.microsoft.com/office/drawing/2014/main" id="{8400529F-DEFB-E8ED-1C14-03168B21C759}"/>
                </a:ext>
              </a:extLst>
            </p:cNvPr>
            <p:cNvSpPr/>
            <p:nvPr/>
          </p:nvSpPr>
          <p:spPr>
            <a:xfrm>
              <a:off x="8204145" y="3405357"/>
              <a:ext cx="1611000" cy="519300"/>
            </a:xfrm>
            <a:prstGeom prst="roundRect">
              <a:avLst>
                <a:gd name="adj" fmla="val 50000"/>
              </a:avLst>
            </a:prstGeom>
            <a:noFill/>
            <a:ln w="12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Przepływy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 </a:t>
              </a:r>
              <a:r>
                <a:rPr kumimoji="0" lang="en-US" sz="13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pracy</a:t>
              </a:r>
              <a:r>
                <a:rPr lang="pl-PL" sz="1333" kern="0" dirty="0">
                  <a:solidFill>
                    <a:prstClr val="white"/>
                  </a:solidFill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 </a:t>
              </a:r>
              <a:r>
                <a:rPr kumimoji="0" lang="en-US" sz="13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YInterstate" panose="02000503020000020004" pitchFamily="2" charset="0"/>
                  <a:ea typeface="Poppins"/>
                  <a:cs typeface="Poppins"/>
                  <a:sym typeface="Poppins"/>
                </a:rPr>
                <a:t>użytkownika</a:t>
              </a:r>
              <a:endParaRPr kumimoji="0" sz="13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" panose="02000503020000020004" pitchFamily="2" charset="0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" name="Google Shape;974;p128">
              <a:extLst>
                <a:ext uri="{FF2B5EF4-FFF2-40B4-BE49-F238E27FC236}">
                  <a16:creationId xmlns:a16="http://schemas.microsoft.com/office/drawing/2014/main" id="{8A8D48F2-991C-4A53-7E23-592ECD091913}"/>
                </a:ext>
              </a:extLst>
            </p:cNvPr>
            <p:cNvSpPr/>
            <p:nvPr/>
          </p:nvSpPr>
          <p:spPr>
            <a:xfrm>
              <a:off x="9923094" y="3405357"/>
              <a:ext cx="1668900" cy="519300"/>
            </a:xfrm>
            <a:prstGeom prst="roundRect">
              <a:avLst>
                <a:gd name="adj" fmla="val 50000"/>
              </a:avLst>
            </a:prstGeom>
            <a:noFill/>
            <a:ln w="12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333" kern="0" dirty="0" err="1">
                  <a:solidFill>
                    <a:prstClr val="white"/>
                  </a:solidFill>
                  <a:latin typeface="EYInterstate" panose="02000503020000020004" pitchFamily="2" charset="0"/>
                  <a:cs typeface="Poppins"/>
                  <a:sym typeface="Poppins"/>
                </a:rPr>
                <a:t>Skupienie</a:t>
              </a:r>
              <a:r>
                <a:rPr lang="en-US" sz="1333" kern="0" dirty="0">
                  <a:solidFill>
                    <a:prstClr val="white"/>
                  </a:solidFill>
                  <a:latin typeface="EYInterstate" panose="02000503020000020004" pitchFamily="2" charset="0"/>
                  <a:cs typeface="Poppins"/>
                  <a:sym typeface="Poppins"/>
                </a:rPr>
                <a:t> </a:t>
              </a:r>
              <a:r>
                <a:rPr lang="en-US" sz="1333" kern="0" dirty="0" err="1">
                  <a:solidFill>
                    <a:prstClr val="white"/>
                  </a:solidFill>
                  <a:latin typeface="EYInterstate" panose="02000503020000020004" pitchFamily="2" charset="0"/>
                  <a:cs typeface="Poppins"/>
                  <a:sym typeface="Poppins"/>
                </a:rPr>
                <a:t>na</a:t>
              </a:r>
              <a:r>
                <a:rPr lang="en-US" sz="1333" kern="0" dirty="0">
                  <a:solidFill>
                    <a:prstClr val="white"/>
                  </a:solidFill>
                  <a:latin typeface="EYInterstate" panose="02000503020000020004" pitchFamily="2" charset="0"/>
                  <a:cs typeface="Poppins"/>
                  <a:sym typeface="Poppins"/>
                </a:rPr>
                <a:t> </a:t>
              </a:r>
              <a:r>
                <a:rPr lang="en-US" sz="1333" kern="0" dirty="0" err="1">
                  <a:solidFill>
                    <a:prstClr val="white"/>
                  </a:solidFill>
                  <a:latin typeface="EYInterstate" panose="02000503020000020004" pitchFamily="2" charset="0"/>
                  <a:cs typeface="Poppins"/>
                  <a:sym typeface="Poppins"/>
                </a:rPr>
                <a:t>poziomie</a:t>
              </a:r>
              <a:r>
                <a:rPr lang="en-US" sz="1333" kern="0" dirty="0">
                  <a:solidFill>
                    <a:prstClr val="white"/>
                  </a:solidFill>
                  <a:latin typeface="EYInterstate" panose="02000503020000020004" pitchFamily="2" charset="0"/>
                  <a:cs typeface="Poppins"/>
                  <a:sym typeface="Poppins"/>
                </a:rPr>
                <a:t> </a:t>
              </a:r>
              <a:r>
                <a:rPr lang="en-US" sz="1333" kern="0" dirty="0" err="1">
                  <a:solidFill>
                    <a:prstClr val="white"/>
                  </a:solidFill>
                  <a:latin typeface="EYInterstate" panose="02000503020000020004" pitchFamily="2" charset="0"/>
                  <a:cs typeface="Poppins"/>
                  <a:sym typeface="Poppins"/>
                </a:rPr>
                <a:t>kliknięcia</a:t>
              </a:r>
              <a:endParaRPr sz="1333" kern="0" dirty="0">
                <a:solidFill>
                  <a:prstClr val="white"/>
                </a:solidFill>
                <a:latin typeface="EYInterstate" panose="02000503020000020004" pitchFamily="2" charset="0"/>
                <a:cs typeface="Poppins"/>
                <a:sym typeface="Poppin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19501E-75AA-75A9-94CE-563209F31879}"/>
              </a:ext>
            </a:extLst>
          </p:cNvPr>
          <p:cNvGrpSpPr/>
          <p:nvPr/>
        </p:nvGrpSpPr>
        <p:grpSpPr>
          <a:xfrm>
            <a:off x="6413354" y="2164879"/>
            <a:ext cx="5325600" cy="658115"/>
            <a:chOff x="6381699" y="2656865"/>
            <a:chExt cx="5325600" cy="65811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22BD4064-8BC5-AD36-FF50-C4E47E563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4130" y="2768858"/>
              <a:ext cx="1452903" cy="18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862FDFB-28B2-7B2F-5B92-90604BB31FE7}"/>
                </a:ext>
              </a:extLst>
            </p:cNvPr>
            <p:cNvSpPr/>
            <p:nvPr/>
          </p:nvSpPr>
          <p:spPr>
            <a:xfrm>
              <a:off x="6381699" y="2656865"/>
              <a:ext cx="5325600" cy="658115"/>
            </a:xfrm>
            <a:prstGeom prst="roundRect">
              <a:avLst/>
            </a:prstGeom>
            <a:noFill/>
            <a:ln w="9525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F01B0E-87FF-7054-5385-4261C910B6C7}"/>
                </a:ext>
              </a:extLst>
            </p:cNvPr>
            <p:cNvSpPr txBox="1"/>
            <p:nvPr/>
          </p:nvSpPr>
          <p:spPr>
            <a:xfrm>
              <a:off x="6499871" y="2883787"/>
              <a:ext cx="442172" cy="193899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Task 1</a:t>
              </a:r>
            </a:p>
          </p:txBody>
        </p:sp>
        <p:sp>
          <p:nvSpPr>
            <p:cNvPr id="25" name="Rounded Rectangle 3154">
              <a:extLst>
                <a:ext uri="{FF2B5EF4-FFF2-40B4-BE49-F238E27FC236}">
                  <a16:creationId xmlns:a16="http://schemas.microsoft.com/office/drawing/2014/main" id="{1B242355-252A-BA25-1AEB-72AB32374BD6}"/>
                </a:ext>
              </a:extLst>
            </p:cNvPr>
            <p:cNvSpPr>
              <a:spLocks/>
            </p:cNvSpPr>
            <p:nvPr/>
          </p:nvSpPr>
          <p:spPr>
            <a:xfrm>
              <a:off x="7119156" y="2883787"/>
              <a:ext cx="1286429" cy="22683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Sales Support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93E0C7-E70B-2F0D-88CC-7DB8F63E5F91}"/>
                </a:ext>
              </a:extLst>
            </p:cNvPr>
            <p:cNvSpPr txBox="1"/>
            <p:nvPr/>
          </p:nvSpPr>
          <p:spPr>
            <a:xfrm>
              <a:off x="10268124" y="2773217"/>
              <a:ext cx="1112484" cy="426271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1. Log Support Ticket in CRM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2. Enter Sales Documentation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3. Assign ticket to support team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2B3C42-75F4-375C-6B37-F908F06CD7DB}"/>
              </a:ext>
            </a:extLst>
          </p:cNvPr>
          <p:cNvGrpSpPr/>
          <p:nvPr/>
        </p:nvGrpSpPr>
        <p:grpSpPr>
          <a:xfrm>
            <a:off x="6413354" y="3061074"/>
            <a:ext cx="5325600" cy="658115"/>
            <a:chOff x="6381699" y="3485861"/>
            <a:chExt cx="5325600" cy="658115"/>
          </a:xfrm>
        </p:grpSpPr>
        <p:sp>
          <p:nvSpPr>
            <p:cNvPr id="28" name="Rounded Rectangle 3155">
              <a:extLst>
                <a:ext uri="{FF2B5EF4-FFF2-40B4-BE49-F238E27FC236}">
                  <a16:creationId xmlns:a16="http://schemas.microsoft.com/office/drawing/2014/main" id="{94CEC38B-D835-D2F8-1F6F-3B28FD7ECF66}"/>
                </a:ext>
              </a:extLst>
            </p:cNvPr>
            <p:cNvSpPr>
              <a:spLocks/>
            </p:cNvSpPr>
            <p:nvPr/>
          </p:nvSpPr>
          <p:spPr>
            <a:xfrm>
              <a:off x="7119156" y="3677328"/>
              <a:ext cx="1286429" cy="2457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Provisioning Details</a:t>
              </a:r>
            </a:p>
          </p:txBody>
        </p:sp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6BE9DCF6-DAD6-F279-E8DC-9E821BB7C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7557" y="3565755"/>
              <a:ext cx="1452903" cy="18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C3183C8-3A0F-47AD-C723-658ECAF6D702}"/>
                </a:ext>
              </a:extLst>
            </p:cNvPr>
            <p:cNvSpPr/>
            <p:nvPr/>
          </p:nvSpPr>
          <p:spPr>
            <a:xfrm>
              <a:off x="6381699" y="3485861"/>
              <a:ext cx="5325600" cy="658115"/>
            </a:xfrm>
            <a:prstGeom prst="roundRect">
              <a:avLst/>
            </a:prstGeom>
            <a:noFill/>
            <a:ln w="9525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39B6B9-C364-AFF1-F7D6-EFB3583FFBD2}"/>
                </a:ext>
              </a:extLst>
            </p:cNvPr>
            <p:cNvSpPr txBox="1"/>
            <p:nvPr/>
          </p:nvSpPr>
          <p:spPr>
            <a:xfrm>
              <a:off x="6499871" y="3703277"/>
              <a:ext cx="442172" cy="193899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Task 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999D08-5C05-8A13-F3A7-8330D5A88238}"/>
                </a:ext>
              </a:extLst>
            </p:cNvPr>
            <p:cNvSpPr txBox="1"/>
            <p:nvPr/>
          </p:nvSpPr>
          <p:spPr>
            <a:xfrm>
              <a:off x="10255878" y="3613289"/>
              <a:ext cx="1138132" cy="426271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srgbClr val="FFE600"/>
                  </a:solidFill>
                  <a:effectLst/>
                  <a:uLnTx/>
                  <a:uFillTx/>
                </a:rPr>
                <a:t>1. L</a:t>
              </a:r>
              <a:r>
                <a:rPr kumimoji="0" lang="en-CA" sz="600" b="0" i="0" u="none" strike="noStrike" kern="0" cap="none" spc="0" normalizeH="0" baseline="0" noProof="0" err="1">
                  <a:ln>
                    <a:noFill/>
                  </a:ln>
                  <a:solidFill>
                    <a:srgbClr val="FFE600"/>
                  </a:solidFill>
                  <a:effectLst/>
                  <a:uLnTx/>
                  <a:uFillTx/>
                </a:rPr>
                <a:t>og</a:t>
              </a: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srgbClr val="FFE600"/>
                  </a:solidFill>
                  <a:effectLst/>
                  <a:uLnTx/>
                  <a:uFillTx/>
                </a:rPr>
                <a:t> Customer Requirements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srgbClr val="FFE600"/>
                  </a:solidFill>
                  <a:effectLst/>
                  <a:uLnTx/>
                  <a:uFillTx/>
                </a:rPr>
                <a:t>2. Link to corresponding service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3. Confirm Timeline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6A0E8A-333F-3968-1DF6-CA924FFDDF4C}"/>
              </a:ext>
            </a:extLst>
          </p:cNvPr>
          <p:cNvGrpSpPr/>
          <p:nvPr/>
        </p:nvGrpSpPr>
        <p:grpSpPr>
          <a:xfrm>
            <a:off x="6413354" y="3957269"/>
            <a:ext cx="5325600" cy="658115"/>
            <a:chOff x="6381699" y="4314856"/>
            <a:chExt cx="5325600" cy="658115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4E097582-2271-0CC1-772B-75142C46D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179" y="4420079"/>
              <a:ext cx="1452903" cy="18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5F60CA6B-014D-FA2B-85C4-9868920FF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047" y="4681017"/>
              <a:ext cx="249225" cy="23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FB243B9-BAD2-C65A-FA11-D618EEC50139}"/>
                </a:ext>
              </a:extLst>
            </p:cNvPr>
            <p:cNvSpPr/>
            <p:nvPr/>
          </p:nvSpPr>
          <p:spPr>
            <a:xfrm>
              <a:off x="6381699" y="4314856"/>
              <a:ext cx="5325600" cy="658115"/>
            </a:xfrm>
            <a:prstGeom prst="roundRect">
              <a:avLst/>
            </a:prstGeom>
            <a:noFill/>
            <a:ln w="9525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DE1F83-0F08-BC91-C5F7-8344FD9B05BB}"/>
                </a:ext>
              </a:extLst>
            </p:cNvPr>
            <p:cNvSpPr txBox="1"/>
            <p:nvPr/>
          </p:nvSpPr>
          <p:spPr>
            <a:xfrm>
              <a:off x="6499871" y="4533323"/>
              <a:ext cx="442172" cy="193899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Task 3</a:t>
              </a:r>
            </a:p>
          </p:txBody>
        </p:sp>
        <p:sp>
          <p:nvSpPr>
            <p:cNvPr id="38" name="Rounded Rectangle 3158">
              <a:extLst>
                <a:ext uri="{FF2B5EF4-FFF2-40B4-BE49-F238E27FC236}">
                  <a16:creationId xmlns:a16="http://schemas.microsoft.com/office/drawing/2014/main" id="{527C45D5-0F81-0E41-A585-C2F2D6BB7226}"/>
                </a:ext>
              </a:extLst>
            </p:cNvPr>
            <p:cNvSpPr>
              <a:spLocks/>
            </p:cNvSpPr>
            <p:nvPr/>
          </p:nvSpPr>
          <p:spPr>
            <a:xfrm>
              <a:off x="7119156" y="4521282"/>
              <a:ext cx="1286429" cy="23177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Project Order Entry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E520C9-C32C-1D5A-7095-CD9CC45279A0}"/>
                </a:ext>
              </a:extLst>
            </p:cNvPr>
            <p:cNvSpPr txBox="1"/>
            <p:nvPr/>
          </p:nvSpPr>
          <p:spPr>
            <a:xfrm>
              <a:off x="10225859" y="4440983"/>
              <a:ext cx="809517" cy="426271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srgbClr val="FFE600"/>
                  </a:solidFill>
                  <a:effectLst/>
                  <a:uLnTx/>
                  <a:uFillTx/>
                </a:rPr>
                <a:t>1. Enter Project Details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2. Link to PO Number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3. Validate details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5138BA3-2038-1611-BC5C-EFEFA0EC69C6}"/>
              </a:ext>
            </a:extLst>
          </p:cNvPr>
          <p:cNvGrpSpPr/>
          <p:nvPr/>
        </p:nvGrpSpPr>
        <p:grpSpPr>
          <a:xfrm>
            <a:off x="6413354" y="4853464"/>
            <a:ext cx="5325600" cy="658115"/>
            <a:chOff x="6381699" y="5143852"/>
            <a:chExt cx="5325600" cy="658115"/>
          </a:xfrm>
        </p:grpSpPr>
        <p:pic>
          <p:nvPicPr>
            <p:cNvPr id="41" name="Picture 4">
              <a:extLst>
                <a:ext uri="{FF2B5EF4-FFF2-40B4-BE49-F238E27FC236}">
                  <a16:creationId xmlns:a16="http://schemas.microsoft.com/office/drawing/2014/main" id="{4F3E1239-191C-1664-ACB9-B60C634C6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4895" y="5372745"/>
              <a:ext cx="1452903" cy="18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7606C57-8FE0-E357-9336-79A79C24AAEC}"/>
                </a:ext>
              </a:extLst>
            </p:cNvPr>
            <p:cNvSpPr/>
            <p:nvPr/>
          </p:nvSpPr>
          <p:spPr>
            <a:xfrm>
              <a:off x="6381699" y="5143852"/>
              <a:ext cx="5325600" cy="658115"/>
            </a:xfrm>
            <a:prstGeom prst="roundRect">
              <a:avLst/>
            </a:prstGeom>
            <a:noFill/>
            <a:ln w="9525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32FAE0-791A-7068-5C25-6D9B47C58DF6}"/>
                </a:ext>
              </a:extLst>
            </p:cNvPr>
            <p:cNvSpPr txBox="1"/>
            <p:nvPr/>
          </p:nvSpPr>
          <p:spPr>
            <a:xfrm>
              <a:off x="6499871" y="5361608"/>
              <a:ext cx="442172" cy="193899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Task 4</a:t>
              </a:r>
            </a:p>
          </p:txBody>
        </p:sp>
        <p:sp>
          <p:nvSpPr>
            <p:cNvPr id="44" name="Rounded Rectangle 3159">
              <a:extLst>
                <a:ext uri="{FF2B5EF4-FFF2-40B4-BE49-F238E27FC236}">
                  <a16:creationId xmlns:a16="http://schemas.microsoft.com/office/drawing/2014/main" id="{4E8200EA-E8A1-9154-D4BE-B492B6B63066}"/>
                </a:ext>
              </a:extLst>
            </p:cNvPr>
            <p:cNvSpPr>
              <a:spLocks/>
            </p:cNvSpPr>
            <p:nvPr/>
          </p:nvSpPr>
          <p:spPr>
            <a:xfrm>
              <a:off x="7119156" y="5342094"/>
              <a:ext cx="1286429" cy="24981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Customer Acceptance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CC26B2-AC0F-9E32-954C-F9B0B67D1AFA}"/>
                </a:ext>
              </a:extLst>
            </p:cNvPr>
            <p:cNvSpPr txBox="1"/>
            <p:nvPr/>
          </p:nvSpPr>
          <p:spPr>
            <a:xfrm>
              <a:off x="10277155" y="5380627"/>
              <a:ext cx="1224694" cy="270843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1. Update ticket with confirmations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Tx/>
                <a:buNone/>
                <a:tabLst/>
                <a:defRPr/>
              </a:pPr>
              <a:endParaRPr kumimoji="0" lang="en-CA" sz="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F40D1A-E202-21E4-E5F7-10532B77BA3A}"/>
              </a:ext>
            </a:extLst>
          </p:cNvPr>
          <p:cNvGrpSpPr/>
          <p:nvPr/>
        </p:nvGrpSpPr>
        <p:grpSpPr>
          <a:xfrm>
            <a:off x="988202" y="2106536"/>
            <a:ext cx="4786379" cy="3428794"/>
            <a:chOff x="933076" y="2535693"/>
            <a:chExt cx="4786379" cy="3428794"/>
          </a:xfrm>
        </p:grpSpPr>
        <p:sp>
          <p:nvSpPr>
            <p:cNvPr id="47" name="Rounded Rectangle 3155">
              <a:extLst>
                <a:ext uri="{FF2B5EF4-FFF2-40B4-BE49-F238E27FC236}">
                  <a16:creationId xmlns:a16="http://schemas.microsoft.com/office/drawing/2014/main" id="{6675A0BA-818B-4780-0519-3E8B5FC81CAC}"/>
                </a:ext>
              </a:extLst>
            </p:cNvPr>
            <p:cNvSpPr>
              <a:spLocks/>
            </p:cNvSpPr>
            <p:nvPr/>
          </p:nvSpPr>
          <p:spPr>
            <a:xfrm>
              <a:off x="2280202" y="3129439"/>
              <a:ext cx="1278194" cy="2457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Provisioning Details</a:t>
              </a:r>
            </a:p>
          </p:txBody>
        </p:sp>
        <p:sp>
          <p:nvSpPr>
            <p:cNvPr id="48" name="Rounded Rectangle 3159">
              <a:extLst>
                <a:ext uri="{FF2B5EF4-FFF2-40B4-BE49-F238E27FC236}">
                  <a16:creationId xmlns:a16="http://schemas.microsoft.com/office/drawing/2014/main" id="{E05EBA48-AC42-718F-3DB6-DC3251F528B9}"/>
                </a:ext>
              </a:extLst>
            </p:cNvPr>
            <p:cNvSpPr>
              <a:spLocks/>
            </p:cNvSpPr>
            <p:nvPr/>
          </p:nvSpPr>
          <p:spPr>
            <a:xfrm>
              <a:off x="2279132" y="4170830"/>
              <a:ext cx="1284943" cy="249815"/>
            </a:xfrm>
            <a:prstGeom prst="roundRect">
              <a:avLst>
                <a:gd name="adj" fmla="val 0"/>
              </a:avLst>
            </a:prstGeom>
            <a:solidFill>
              <a:srgbClr val="FFE600"/>
            </a:solidFill>
            <a:ln w="9525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Pending Scheduling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42671F7-2425-5946-E3E4-76B234BB3127}"/>
                </a:ext>
              </a:extLst>
            </p:cNvPr>
            <p:cNvCxnSpPr>
              <a:cxnSpLocks/>
            </p:cNvCxnSpPr>
            <p:nvPr/>
          </p:nvCxnSpPr>
          <p:spPr>
            <a:xfrm>
              <a:off x="2843921" y="2916442"/>
              <a:ext cx="0" cy="186325"/>
            </a:xfrm>
            <a:prstGeom prst="straightConnector1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50" name="Rounded Rectangle 3168">
              <a:extLst>
                <a:ext uri="{FF2B5EF4-FFF2-40B4-BE49-F238E27FC236}">
                  <a16:creationId xmlns:a16="http://schemas.microsoft.com/office/drawing/2014/main" id="{7C5F02F3-A47D-C5E0-ED2C-894894993F09}"/>
                </a:ext>
              </a:extLst>
            </p:cNvPr>
            <p:cNvSpPr>
              <a:spLocks/>
            </p:cNvSpPr>
            <p:nvPr/>
          </p:nvSpPr>
          <p:spPr>
            <a:xfrm>
              <a:off x="4560093" y="3400459"/>
              <a:ext cx="1159362" cy="266215"/>
            </a:xfrm>
            <a:prstGeom prst="roundRect">
              <a:avLst>
                <a:gd name="adj" fmla="val 0"/>
              </a:avLst>
            </a:prstGeom>
            <a:solidFill>
              <a:srgbClr val="1A1A24">
                <a:lumMod val="95000"/>
              </a:srgbClr>
            </a:solidFill>
            <a:ln w="6350" cap="flat" cmpd="sng" algn="ctr">
              <a:solidFill>
                <a:srgbClr val="FFE600"/>
              </a:solidFill>
              <a:prstDash val="dash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Station Review</a:t>
              </a:r>
            </a:p>
          </p:txBody>
        </p:sp>
        <p:sp>
          <p:nvSpPr>
            <p:cNvPr id="51" name="Rounded Rectangle 3169">
              <a:extLst>
                <a:ext uri="{FF2B5EF4-FFF2-40B4-BE49-F238E27FC236}">
                  <a16:creationId xmlns:a16="http://schemas.microsoft.com/office/drawing/2014/main" id="{B845FD88-59C6-F27C-7A35-612C4FF6E46A}"/>
                </a:ext>
              </a:extLst>
            </p:cNvPr>
            <p:cNvSpPr>
              <a:spLocks/>
            </p:cNvSpPr>
            <p:nvPr/>
          </p:nvSpPr>
          <p:spPr>
            <a:xfrm>
              <a:off x="4062275" y="4809394"/>
              <a:ext cx="1159362" cy="266216"/>
            </a:xfrm>
            <a:prstGeom prst="roundRect">
              <a:avLst>
                <a:gd name="adj" fmla="val 0"/>
              </a:avLst>
            </a:prstGeom>
            <a:solidFill>
              <a:srgbClr val="1A1A24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Cancel Project Order Entry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85BB15-5E4C-C769-8526-153BCD64F9F3}"/>
                </a:ext>
              </a:extLst>
            </p:cNvPr>
            <p:cNvSpPr txBox="1"/>
            <p:nvPr/>
          </p:nvSpPr>
          <p:spPr>
            <a:xfrm>
              <a:off x="3325164" y="3653075"/>
              <a:ext cx="12824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CEF0A2-279B-712C-3E5F-A957E7FE0BDB}"/>
                </a:ext>
              </a:extLst>
            </p:cNvPr>
            <p:cNvSpPr txBox="1">
              <a:spLocks/>
            </p:cNvSpPr>
            <p:nvPr/>
          </p:nvSpPr>
          <p:spPr>
            <a:xfrm>
              <a:off x="4540247" y="3233242"/>
              <a:ext cx="28854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1,202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3AFFB9-6E38-4F1D-0812-9BF277C71EFA}"/>
                </a:ext>
              </a:extLst>
            </p:cNvPr>
            <p:cNvSpPr txBox="1">
              <a:spLocks/>
            </p:cNvSpPr>
            <p:nvPr/>
          </p:nvSpPr>
          <p:spPr>
            <a:xfrm>
              <a:off x="4082244" y="4676767"/>
              <a:ext cx="22342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579</a:t>
              </a:r>
            </a:p>
          </p:txBody>
        </p:sp>
        <p:sp>
          <p:nvSpPr>
            <p:cNvPr id="55" name="Rounded Rectangle 3188">
              <a:extLst>
                <a:ext uri="{FF2B5EF4-FFF2-40B4-BE49-F238E27FC236}">
                  <a16:creationId xmlns:a16="http://schemas.microsoft.com/office/drawing/2014/main" id="{47EE0ECE-F1AD-BF3F-4A11-098BB8EFFA06}"/>
                </a:ext>
              </a:extLst>
            </p:cNvPr>
            <p:cNvSpPr>
              <a:spLocks/>
            </p:cNvSpPr>
            <p:nvPr/>
          </p:nvSpPr>
          <p:spPr>
            <a:xfrm>
              <a:off x="4074880" y="5379124"/>
              <a:ext cx="1159362" cy="285452"/>
            </a:xfrm>
            <a:prstGeom prst="roundRect">
              <a:avLst>
                <a:gd name="adj" fmla="val 0"/>
              </a:avLst>
            </a:prstGeom>
            <a:solidFill>
              <a:srgbClr val="1A1A24">
                <a:lumMod val="95000"/>
              </a:srgbClr>
            </a:solidFill>
            <a:ln w="6350" cap="flat" cmpd="sng" algn="ctr">
              <a:solidFill>
                <a:srgbClr val="FFE600"/>
              </a:solidFill>
              <a:prstDash val="dash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Cancel Project </a:t>
              </a:r>
              <a:r>
                <a:rPr kumimoji="0" lang="en-CA" sz="800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Inititaion</a:t>
              </a:r>
              <a:endParaRPr kumimoji="0" lang="en-CA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ounded Rectangle 3154">
              <a:extLst>
                <a:ext uri="{FF2B5EF4-FFF2-40B4-BE49-F238E27FC236}">
                  <a16:creationId xmlns:a16="http://schemas.microsoft.com/office/drawing/2014/main" id="{6FA0FA3B-AB96-561A-5475-7564E67C9600}"/>
                </a:ext>
              </a:extLst>
            </p:cNvPr>
            <p:cNvSpPr>
              <a:spLocks/>
            </p:cNvSpPr>
            <p:nvPr/>
          </p:nvSpPr>
          <p:spPr>
            <a:xfrm>
              <a:off x="2280205" y="2670616"/>
              <a:ext cx="1276633" cy="22683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Sales Support</a:t>
              </a:r>
            </a:p>
          </p:txBody>
        </p:sp>
        <p:sp>
          <p:nvSpPr>
            <p:cNvPr id="57" name="Rounded Rectangle 3158">
              <a:extLst>
                <a:ext uri="{FF2B5EF4-FFF2-40B4-BE49-F238E27FC236}">
                  <a16:creationId xmlns:a16="http://schemas.microsoft.com/office/drawing/2014/main" id="{81C46F6A-3213-31A6-C88C-FD64EF8B417E}"/>
                </a:ext>
              </a:extLst>
            </p:cNvPr>
            <p:cNvSpPr>
              <a:spLocks/>
            </p:cNvSpPr>
            <p:nvPr/>
          </p:nvSpPr>
          <p:spPr>
            <a:xfrm>
              <a:off x="2271772" y="3641270"/>
              <a:ext cx="1287673" cy="23177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Project Order Entry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9049CA4-98CE-E834-0006-8324208485FC}"/>
                </a:ext>
              </a:extLst>
            </p:cNvPr>
            <p:cNvCxnSpPr>
              <a:cxnSpLocks/>
              <a:stCxn id="48" idx="3"/>
              <a:endCxn id="51" idx="0"/>
            </p:cNvCxnSpPr>
            <p:nvPr/>
          </p:nvCxnSpPr>
          <p:spPr>
            <a:xfrm>
              <a:off x="3564075" y="4295738"/>
              <a:ext cx="1077881" cy="513656"/>
            </a:xfrm>
            <a:prstGeom prst="straightConnector1">
              <a:avLst/>
            </a:prstGeom>
            <a:noFill/>
            <a:ln w="9525" cap="flat" cmpd="sng" algn="ctr">
              <a:solidFill>
                <a:srgbClr val="C4C4CD"/>
              </a:solidFill>
              <a:prstDash val="solid"/>
              <a:tailEnd type="triangle"/>
            </a:ln>
            <a:effectLst/>
          </p:spPr>
        </p:cxnSp>
        <p:sp>
          <p:nvSpPr>
            <p:cNvPr id="59" name="Rounded Rectangle 3159">
              <a:extLst>
                <a:ext uri="{FF2B5EF4-FFF2-40B4-BE49-F238E27FC236}">
                  <a16:creationId xmlns:a16="http://schemas.microsoft.com/office/drawing/2014/main" id="{F651C7D5-CE44-3D20-F478-E25411662D2D}"/>
                </a:ext>
              </a:extLst>
            </p:cNvPr>
            <p:cNvSpPr>
              <a:spLocks/>
            </p:cNvSpPr>
            <p:nvPr/>
          </p:nvSpPr>
          <p:spPr>
            <a:xfrm>
              <a:off x="2263739" y="5714672"/>
              <a:ext cx="1284943" cy="24981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Customer Acceptance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868D0AA-B6CE-C43C-90E0-13AE29D5AB05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3571432" y="3242570"/>
              <a:ext cx="988661" cy="290997"/>
            </a:xfrm>
            <a:prstGeom prst="straightConnector1">
              <a:avLst/>
            </a:prstGeom>
            <a:noFill/>
            <a:ln w="9525" cap="flat" cmpd="sng" algn="ctr">
              <a:solidFill>
                <a:srgbClr val="C4C4CD"/>
              </a:solidFill>
              <a:prstDash val="solid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DC17B35-E45A-644F-0014-8E9173201358}"/>
                </a:ext>
              </a:extLst>
            </p:cNvPr>
            <p:cNvSpPr txBox="1"/>
            <p:nvPr/>
          </p:nvSpPr>
          <p:spPr>
            <a:xfrm>
              <a:off x="2294599" y="2535693"/>
              <a:ext cx="35266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10,670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B4C893-E68B-BF55-7F60-3659DDADF278}"/>
                </a:ext>
              </a:extLst>
            </p:cNvPr>
            <p:cNvSpPr txBox="1"/>
            <p:nvPr/>
          </p:nvSpPr>
          <p:spPr>
            <a:xfrm>
              <a:off x="2294599" y="2984821"/>
              <a:ext cx="28854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9,050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BC3D005-C5F4-A0E7-7AF3-ACE9A4781EFF}"/>
                </a:ext>
              </a:extLst>
            </p:cNvPr>
            <p:cNvSpPr txBox="1"/>
            <p:nvPr/>
          </p:nvSpPr>
          <p:spPr>
            <a:xfrm>
              <a:off x="2272060" y="3505215"/>
              <a:ext cx="28854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7,848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C190D90-DA1D-667C-F59E-09B783F9BF6F}"/>
                </a:ext>
              </a:extLst>
            </p:cNvPr>
            <p:cNvSpPr txBox="1"/>
            <p:nvPr/>
          </p:nvSpPr>
          <p:spPr>
            <a:xfrm>
              <a:off x="2277767" y="5572116"/>
              <a:ext cx="28854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9,890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560B59C-3DF1-390F-B9C5-37D38AC05E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6046" y="3613181"/>
              <a:ext cx="984201" cy="194799"/>
            </a:xfrm>
            <a:prstGeom prst="straightConnector1">
              <a:avLst/>
            </a:prstGeom>
            <a:noFill/>
            <a:ln w="9525" cap="flat" cmpd="sng" algn="ctr">
              <a:solidFill>
                <a:srgbClr val="C4C4CD"/>
              </a:solidFill>
              <a:prstDash val="soli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80A1C94-5B43-D610-BE11-1A5E6716DD08}"/>
                </a:ext>
              </a:extLst>
            </p:cNvPr>
            <p:cNvCxnSpPr>
              <a:cxnSpLocks/>
            </p:cNvCxnSpPr>
            <p:nvPr/>
          </p:nvCxnSpPr>
          <p:spPr>
            <a:xfrm>
              <a:off x="2842749" y="3410049"/>
              <a:ext cx="0" cy="186325"/>
            </a:xfrm>
            <a:prstGeom prst="straightConnector1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7E05AA0-0D72-652B-6EB8-68840AB99B6E}"/>
                </a:ext>
              </a:extLst>
            </p:cNvPr>
            <p:cNvCxnSpPr>
              <a:cxnSpLocks/>
            </p:cNvCxnSpPr>
            <p:nvPr/>
          </p:nvCxnSpPr>
          <p:spPr>
            <a:xfrm>
              <a:off x="2838292" y="3921817"/>
              <a:ext cx="0" cy="186325"/>
            </a:xfrm>
            <a:prstGeom prst="straightConnector1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5584C4D-7824-46FF-E445-F99B2E0E03A1}"/>
                </a:ext>
              </a:extLst>
            </p:cNvPr>
            <p:cNvCxnSpPr>
              <a:cxnSpLocks/>
            </p:cNvCxnSpPr>
            <p:nvPr/>
          </p:nvCxnSpPr>
          <p:spPr>
            <a:xfrm>
              <a:off x="2835656" y="4464500"/>
              <a:ext cx="0" cy="186325"/>
            </a:xfrm>
            <a:prstGeom prst="straightConnector1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A0D8350-E7E7-C36E-E73C-B24E80388620}"/>
                </a:ext>
              </a:extLst>
            </p:cNvPr>
            <p:cNvSpPr txBox="1">
              <a:spLocks/>
            </p:cNvSpPr>
            <p:nvPr/>
          </p:nvSpPr>
          <p:spPr>
            <a:xfrm>
              <a:off x="4085995" y="5256077"/>
              <a:ext cx="2203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579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F7CFE70-8801-1AF5-B594-7C8B66C84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682" y="5503883"/>
              <a:ext cx="535635" cy="136466"/>
            </a:xfrm>
            <a:prstGeom prst="straightConnector1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44FC05F-99A2-AB64-A196-90372562D5EF}"/>
                </a:ext>
              </a:extLst>
            </p:cNvPr>
            <p:cNvCxnSpPr>
              <a:cxnSpLocks/>
            </p:cNvCxnSpPr>
            <p:nvPr/>
          </p:nvCxnSpPr>
          <p:spPr>
            <a:xfrm>
              <a:off x="4641956" y="5128881"/>
              <a:ext cx="0" cy="188751"/>
            </a:xfrm>
            <a:prstGeom prst="straightConnector1">
              <a:avLst/>
            </a:prstGeom>
            <a:noFill/>
            <a:ln w="9525" cap="flat" cmpd="sng" algn="ctr">
              <a:solidFill>
                <a:srgbClr val="C4C4CD"/>
              </a:solidFill>
              <a:prstDash val="solid"/>
              <a:tailEnd type="triangle"/>
            </a:ln>
            <a:effectLst/>
          </p:spPr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967312-012B-880D-6BB9-4FEDCD1D2824}"/>
                </a:ext>
              </a:extLst>
            </p:cNvPr>
            <p:cNvSpPr txBox="1"/>
            <p:nvPr/>
          </p:nvSpPr>
          <p:spPr>
            <a:xfrm>
              <a:off x="2920817" y="2937278"/>
              <a:ext cx="36708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6 Hours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00346AE-80D2-7DF2-CBAE-B463EEA2FDE6}"/>
                </a:ext>
              </a:extLst>
            </p:cNvPr>
            <p:cNvSpPr txBox="1"/>
            <p:nvPr/>
          </p:nvSpPr>
          <p:spPr>
            <a:xfrm>
              <a:off x="2920817" y="3428786"/>
              <a:ext cx="4312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25 Hours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6A50AA1-3436-517D-62D8-76F5060F8DAD}"/>
                </a:ext>
              </a:extLst>
            </p:cNvPr>
            <p:cNvSpPr txBox="1"/>
            <p:nvPr/>
          </p:nvSpPr>
          <p:spPr>
            <a:xfrm>
              <a:off x="2917336" y="3958213"/>
              <a:ext cx="4312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17 Hours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84FFFF2-3D3F-EE3F-AA30-647AF4EA0546}"/>
                </a:ext>
              </a:extLst>
            </p:cNvPr>
            <p:cNvSpPr txBox="1"/>
            <p:nvPr/>
          </p:nvSpPr>
          <p:spPr>
            <a:xfrm>
              <a:off x="2913724" y="4490905"/>
              <a:ext cx="49532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187 Hours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24A39BA-7029-6965-2979-95D6D9F7A31F}"/>
                </a:ext>
              </a:extLst>
            </p:cNvPr>
            <p:cNvSpPr txBox="1"/>
            <p:nvPr/>
          </p:nvSpPr>
          <p:spPr>
            <a:xfrm>
              <a:off x="3717083" y="3159595"/>
              <a:ext cx="458459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22 Hours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69DAE82-317D-1940-D256-EAC1C5CA1EB2}"/>
                </a:ext>
              </a:extLst>
            </p:cNvPr>
            <p:cNvSpPr txBox="1"/>
            <p:nvPr/>
          </p:nvSpPr>
          <p:spPr>
            <a:xfrm>
              <a:off x="3920255" y="4222378"/>
              <a:ext cx="458459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23 Hours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B14B08F-2DDD-8EA8-8F20-B0274E1CF275}"/>
                </a:ext>
              </a:extLst>
            </p:cNvPr>
            <p:cNvSpPr txBox="1"/>
            <p:nvPr/>
          </p:nvSpPr>
          <p:spPr>
            <a:xfrm>
              <a:off x="3026615" y="5510560"/>
              <a:ext cx="52257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597 Hours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7124DA-D049-6788-9D5E-DD261FD84302}"/>
                </a:ext>
              </a:extLst>
            </p:cNvPr>
            <p:cNvSpPr txBox="1"/>
            <p:nvPr/>
          </p:nvSpPr>
          <p:spPr>
            <a:xfrm>
              <a:off x="4756623" y="5169410"/>
              <a:ext cx="522579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101 Hours 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9AE3E81-7EC9-0855-5BBC-CEEDCB57CEA6}"/>
                </a:ext>
              </a:extLst>
            </p:cNvPr>
            <p:cNvCxnSpPr>
              <a:cxnSpLocks/>
            </p:cNvCxnSpPr>
            <p:nvPr/>
          </p:nvCxnSpPr>
          <p:spPr>
            <a:xfrm>
              <a:off x="2865833" y="4951031"/>
              <a:ext cx="0" cy="188751"/>
            </a:xfrm>
            <a:prstGeom prst="straightConnector1">
              <a:avLst/>
            </a:prstGeom>
            <a:noFill/>
            <a:ln w="9525" cap="flat" cmpd="sng" algn="ctr">
              <a:solidFill>
                <a:srgbClr val="C4C4CD"/>
              </a:solidFill>
              <a:prstDash val="solid"/>
              <a:tailEnd type="triangle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EF91361-2681-D386-F53A-F0F8562B4557}"/>
                </a:ext>
              </a:extLst>
            </p:cNvPr>
            <p:cNvSpPr txBox="1"/>
            <p:nvPr/>
          </p:nvSpPr>
          <p:spPr>
            <a:xfrm>
              <a:off x="2980500" y="4991560"/>
              <a:ext cx="522579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101 Hours </a:t>
              </a:r>
            </a:p>
          </p:txBody>
        </p:sp>
        <p:sp>
          <p:nvSpPr>
            <p:cNvPr id="82" name="Rounded Rectangle 3169">
              <a:extLst>
                <a:ext uri="{FF2B5EF4-FFF2-40B4-BE49-F238E27FC236}">
                  <a16:creationId xmlns:a16="http://schemas.microsoft.com/office/drawing/2014/main" id="{6CB93C58-E78D-2C51-A9D6-E5ECBA661956}"/>
                </a:ext>
              </a:extLst>
            </p:cNvPr>
            <p:cNvSpPr>
              <a:spLocks/>
            </p:cNvSpPr>
            <p:nvPr/>
          </p:nvSpPr>
          <p:spPr>
            <a:xfrm>
              <a:off x="933076" y="4964749"/>
              <a:ext cx="1251013" cy="266216"/>
            </a:xfrm>
            <a:prstGeom prst="roundRect">
              <a:avLst>
                <a:gd name="adj" fmla="val 0"/>
              </a:avLst>
            </a:prstGeom>
            <a:solidFill>
              <a:srgbClr val="1A1A24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Managed Service Customer Coordination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33C6B7E-0174-F4EF-5ACB-F1B87A7A5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2666" y="4694423"/>
              <a:ext cx="259290" cy="156929"/>
            </a:xfrm>
            <a:prstGeom prst="straightConnector1">
              <a:avLst/>
            </a:prstGeom>
            <a:noFill/>
            <a:ln w="9525" cap="flat" cmpd="sng" algn="ctr">
              <a:solidFill>
                <a:srgbClr val="C4C4CD"/>
              </a:solidFill>
              <a:prstDash val="solid"/>
              <a:tailEnd type="triangle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C14CC2A-0149-6FB2-19DB-8AC7750316B4}"/>
                </a:ext>
              </a:extLst>
            </p:cNvPr>
            <p:cNvCxnSpPr>
              <a:cxnSpLocks/>
            </p:cNvCxnSpPr>
            <p:nvPr/>
          </p:nvCxnSpPr>
          <p:spPr>
            <a:xfrm>
              <a:off x="1854754" y="5224896"/>
              <a:ext cx="362264" cy="185471"/>
            </a:xfrm>
            <a:prstGeom prst="straightConnector1">
              <a:avLst/>
            </a:prstGeom>
            <a:noFill/>
            <a:ln w="9525" cap="flat" cmpd="sng" algn="ctr">
              <a:solidFill>
                <a:srgbClr val="C4C4CD"/>
              </a:solidFill>
              <a:prstDash val="solid"/>
              <a:tailEnd type="triangle"/>
            </a:ln>
            <a:effectLst/>
          </p:spPr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179B06A-1ADE-8B22-068D-7B2CB1F66123}"/>
                </a:ext>
              </a:extLst>
            </p:cNvPr>
            <p:cNvSpPr txBox="1"/>
            <p:nvPr/>
          </p:nvSpPr>
          <p:spPr>
            <a:xfrm>
              <a:off x="3985723" y="3795753"/>
              <a:ext cx="458459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30 Hours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6AB093-EE7A-C833-8CC1-8CDBFDF91FCF}"/>
                </a:ext>
              </a:extLst>
            </p:cNvPr>
            <p:cNvSpPr txBox="1"/>
            <p:nvPr/>
          </p:nvSpPr>
          <p:spPr>
            <a:xfrm>
              <a:off x="2270775" y="4025266"/>
              <a:ext cx="28854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7,107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5B69640-417E-265C-7DD1-E7385592D3BC}"/>
                </a:ext>
              </a:extLst>
            </p:cNvPr>
            <p:cNvSpPr txBox="1"/>
            <p:nvPr/>
          </p:nvSpPr>
          <p:spPr>
            <a:xfrm>
              <a:off x="963388" y="4798461"/>
              <a:ext cx="19236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339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A6D4C3E-322D-1480-46F9-145C78EF6B4A}"/>
                </a:ext>
              </a:extLst>
            </p:cNvPr>
            <p:cNvSpPr txBox="1"/>
            <p:nvPr/>
          </p:nvSpPr>
          <p:spPr>
            <a:xfrm>
              <a:off x="2292945" y="5086010"/>
              <a:ext cx="28854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3,987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0D83E6B-25E3-2040-8440-5DCB90AF085B}"/>
                </a:ext>
              </a:extLst>
            </p:cNvPr>
            <p:cNvCxnSpPr>
              <a:cxnSpLocks/>
            </p:cNvCxnSpPr>
            <p:nvPr/>
          </p:nvCxnSpPr>
          <p:spPr>
            <a:xfrm>
              <a:off x="2913560" y="5460413"/>
              <a:ext cx="0" cy="188751"/>
            </a:xfrm>
            <a:prstGeom prst="straightConnector1">
              <a:avLst/>
            </a:prstGeom>
            <a:noFill/>
            <a:ln w="9525" cap="flat" cmpd="sng" algn="ctr">
              <a:solidFill>
                <a:srgbClr val="C4C4CD"/>
              </a:solidFill>
              <a:prstDash val="solid"/>
              <a:tailEnd type="triangle"/>
            </a:ln>
            <a:effectLst/>
          </p:spPr>
        </p:cxnSp>
        <p:sp>
          <p:nvSpPr>
            <p:cNvPr id="90" name="Rounded Rectangle 3158">
              <a:extLst>
                <a:ext uri="{FF2B5EF4-FFF2-40B4-BE49-F238E27FC236}">
                  <a16:creationId xmlns:a16="http://schemas.microsoft.com/office/drawing/2014/main" id="{2E32CE0F-A30F-27E9-4C39-4A9E9AC8B9F0}"/>
                </a:ext>
              </a:extLst>
            </p:cNvPr>
            <p:cNvSpPr>
              <a:spLocks/>
            </p:cNvSpPr>
            <p:nvPr/>
          </p:nvSpPr>
          <p:spPr>
            <a:xfrm>
              <a:off x="2277767" y="4694423"/>
              <a:ext cx="1287673" cy="23177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Start EWP</a:t>
              </a:r>
            </a:p>
          </p:txBody>
        </p:sp>
        <p:sp>
          <p:nvSpPr>
            <p:cNvPr id="91" name="Rounded Rectangle 3158">
              <a:extLst>
                <a:ext uri="{FF2B5EF4-FFF2-40B4-BE49-F238E27FC236}">
                  <a16:creationId xmlns:a16="http://schemas.microsoft.com/office/drawing/2014/main" id="{EC8A4C84-CAF8-921F-4882-46B3F5A4EEF2}"/>
                </a:ext>
              </a:extLst>
            </p:cNvPr>
            <p:cNvSpPr>
              <a:spLocks/>
            </p:cNvSpPr>
            <p:nvPr/>
          </p:nvSpPr>
          <p:spPr>
            <a:xfrm>
              <a:off x="2276402" y="5235987"/>
              <a:ext cx="1287673" cy="23177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1963" tIns="71963" rIns="71963" bIns="71963" rtlCol="0" anchor="ctr" anchorCtr="0">
              <a:no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0" cap="none" spc="0" normalizeH="0" baseline="0" noProof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</a:rPr>
                <a:t>Manage Service Provisioning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B4330A8-7528-52BD-3053-D58CBD43707F}"/>
                </a:ext>
              </a:extLst>
            </p:cNvPr>
            <p:cNvSpPr txBox="1"/>
            <p:nvPr/>
          </p:nvSpPr>
          <p:spPr>
            <a:xfrm>
              <a:off x="2270775" y="4551116"/>
              <a:ext cx="28854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FFD200"/>
                </a:buClr>
                <a:buSzPct val="70000"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5,540</a:t>
              </a: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9380FF1-D724-1C6F-8394-FBBCF0A4616E}"/>
              </a:ext>
            </a:extLst>
          </p:cNvPr>
          <p:cNvCxnSpPr>
            <a:cxnSpLocks/>
          </p:cNvCxnSpPr>
          <p:nvPr/>
        </p:nvCxnSpPr>
        <p:spPr>
          <a:xfrm>
            <a:off x="486447" y="1545445"/>
            <a:ext cx="589085" cy="0"/>
          </a:xfrm>
          <a:prstGeom prst="line">
            <a:avLst/>
          </a:prstGeom>
          <a:noFill/>
          <a:ln w="9525" cap="flat" cmpd="sng" algn="ctr">
            <a:solidFill>
              <a:srgbClr val="FFE600"/>
            </a:solidFill>
            <a:prstDash val="solid"/>
            <a:tailEnd type="none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65853D0-F355-E262-A863-8124E840C30E}"/>
              </a:ext>
            </a:extLst>
          </p:cNvPr>
          <p:cNvCxnSpPr>
            <a:cxnSpLocks/>
          </p:cNvCxnSpPr>
          <p:nvPr/>
        </p:nvCxnSpPr>
        <p:spPr>
          <a:xfrm>
            <a:off x="10921158" y="1545445"/>
            <a:ext cx="589085" cy="0"/>
          </a:xfrm>
          <a:prstGeom prst="line">
            <a:avLst/>
          </a:prstGeom>
          <a:noFill/>
          <a:ln w="9525" cap="flat" cmpd="sng" algn="ctr">
            <a:solidFill>
              <a:srgbClr val="FFE600"/>
            </a:solidFill>
            <a:prstDash val="solid"/>
            <a:tailEnd type="none"/>
          </a:ln>
          <a:effectLst/>
        </p:spPr>
      </p:cxnSp>
      <p:sp>
        <p:nvSpPr>
          <p:cNvPr id="95" name="Google Shape;962;p128">
            <a:extLst>
              <a:ext uri="{FF2B5EF4-FFF2-40B4-BE49-F238E27FC236}">
                <a16:creationId xmlns:a16="http://schemas.microsoft.com/office/drawing/2014/main" id="{8E96C7E5-CBC2-5DDA-7569-FF3F6B44590D}"/>
              </a:ext>
            </a:extLst>
          </p:cNvPr>
          <p:cNvSpPr txBox="1"/>
          <p:nvPr/>
        </p:nvSpPr>
        <p:spPr>
          <a:xfrm>
            <a:off x="516905" y="1696562"/>
            <a:ext cx="5437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  <a:defRPr/>
            </a:pPr>
            <a:r>
              <a:rPr lang="pl-PL" sz="1200" b="1" kern="0" dirty="0">
                <a:solidFill>
                  <a:srgbClr val="FFE600"/>
                </a:solidFill>
                <a:latin typeface="EYInterstate" panose="02000503020000020004" pitchFamily="2" charset="0"/>
                <a:ea typeface="Poppins"/>
                <a:cs typeface="Poppins"/>
                <a:sym typeface="Poppins"/>
              </a:rPr>
              <a:t>Zorientowany na procesy </a:t>
            </a:r>
            <a:r>
              <a:rPr lang="pl-PL" sz="1200" b="1" kern="0" dirty="0">
                <a:solidFill>
                  <a:schemeClr val="bg1"/>
                </a:solidFill>
                <a:latin typeface="EYInterstate" panose="02000503020000020004" pitchFamily="2" charset="0"/>
                <a:ea typeface="Poppins"/>
                <a:cs typeface="Poppins"/>
                <a:sym typeface="Poppins"/>
              </a:rPr>
              <a:t>i identyfikujący sekwencję procesów od początku do końca oraz możliwości poprawy przepustowości</a:t>
            </a:r>
            <a:endParaRPr sz="1200" b="1" kern="0" dirty="0">
              <a:solidFill>
                <a:schemeClr val="bg1"/>
              </a:solidFill>
              <a:latin typeface="EYInterstate" panose="02000503020000020004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9;p128">
            <a:extLst>
              <a:ext uri="{FF2B5EF4-FFF2-40B4-BE49-F238E27FC236}">
                <a16:creationId xmlns:a16="http://schemas.microsoft.com/office/drawing/2014/main" id="{0F90F7AF-B225-D650-34FB-2A307D8C0968}"/>
              </a:ext>
            </a:extLst>
          </p:cNvPr>
          <p:cNvSpPr txBox="1"/>
          <p:nvPr/>
        </p:nvSpPr>
        <p:spPr>
          <a:xfrm>
            <a:off x="6517253" y="1696562"/>
            <a:ext cx="5325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  <a:defRPr/>
            </a:pPr>
            <a:r>
              <a:rPr lang="pl-PL" sz="1200" b="1" kern="0" dirty="0">
                <a:solidFill>
                  <a:srgbClr val="FFE600"/>
                </a:solidFill>
                <a:latin typeface="EYInterstate" panose="02000503020000020004" pitchFamily="2" charset="0"/>
                <a:cs typeface="Poppins"/>
                <a:sym typeface="Poppins"/>
              </a:rPr>
              <a:t>Zorientowany na działanie użytkownika </a:t>
            </a:r>
            <a:r>
              <a:rPr lang="pl-PL" sz="1200" b="1" kern="0" dirty="0">
                <a:solidFill>
                  <a:schemeClr val="bg1"/>
                </a:solidFill>
                <a:latin typeface="EYInterstate" panose="02000503020000020004" pitchFamily="2" charset="0"/>
                <a:ea typeface="Poppins"/>
                <a:cs typeface="Poppins"/>
                <a:sym typeface="Poppins"/>
              </a:rPr>
              <a:t>i identyfikujący możliwości udoskonaleń ściśle związane z rolą i konkretnym działaniem</a:t>
            </a:r>
            <a:endParaRPr sz="1200" b="1" kern="0" dirty="0">
              <a:solidFill>
                <a:schemeClr val="bg1"/>
              </a:solidFill>
              <a:latin typeface="EYInterstate" panose="02000503020000020004" pitchFamily="2" charset="0"/>
              <a:ea typeface="Poppins"/>
              <a:cs typeface="Poppins"/>
              <a:sym typeface="Poppins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2851FC4F-E7B0-76A4-0EA1-F63CFE895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28" y="2515537"/>
            <a:ext cx="544875" cy="26987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A540FC8-C1B1-E951-0707-66498ACAC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28" y="3394118"/>
            <a:ext cx="544875" cy="26987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B4340BC-AED9-B68D-6516-4D138E6B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010" y="4287257"/>
            <a:ext cx="544875" cy="2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6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03D0-FE1D-F925-029D-10588CED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Wynki wewnętrznego audytu vs zadowolenie klienta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1DE98-5D0A-C5CD-9E15-7E226DCDE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Sklep</a:t>
            </a:r>
            <a:r>
              <a:rPr lang="en-US" dirty="0"/>
              <a:t> z </a:t>
            </a:r>
            <a:r>
              <a:rPr lang="en-US" dirty="0" err="1"/>
              <a:t>towarami</a:t>
            </a:r>
            <a:r>
              <a:rPr lang="en-US" dirty="0"/>
              <a:t> </a:t>
            </a:r>
            <a:r>
              <a:rPr lang="en-US" dirty="0" err="1"/>
              <a:t>luksusowymi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A8D4-E125-5FBF-5050-CE6A7F351B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42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44FA-1488-EC4D-91C2-84DFF8C2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klienta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90DED-A5D8-4003-22EB-A43C857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D09C-AD67-B99E-0CA1-46DF8D014D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8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215D-B26D-6247-9EFF-40D45861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9858949" cy="470898"/>
          </a:xfrm>
        </p:spPr>
        <p:txBody>
          <a:bodyPr/>
          <a:lstStyle/>
          <a:p>
            <a:r>
              <a:rPr lang="pl-PL" dirty="0"/>
              <a:t>Analiza procesu od zamówienia do płatności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39390-7154-74DC-F9EA-2FBFA918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4EB7B9-14A1-795D-2540-83DF75FF8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978576"/>
            <a:ext cx="11351822" cy="5868000"/>
          </a:xfrm>
          <a:prstGeom prst="rect">
            <a:avLst/>
          </a:prstGeom>
        </p:spPr>
      </p:pic>
      <p:pic>
        <p:nvPicPr>
          <p:cNvPr id="6" name="Picture 5" descr="A group of colorful cubes">
            <a:extLst>
              <a:ext uri="{FF2B5EF4-FFF2-40B4-BE49-F238E27FC236}">
                <a16:creationId xmlns:a16="http://schemas.microsoft.com/office/drawing/2014/main" id="{094DB989-95E5-D780-F6F4-3DA38EE70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-243408"/>
            <a:ext cx="3794146" cy="24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DDCE-B98F-5941-95FD-B5FF0C5A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011077" cy="470898"/>
          </a:xfrm>
        </p:spPr>
        <p:txBody>
          <a:bodyPr/>
          <a:lstStyle/>
          <a:p>
            <a:r>
              <a:rPr lang="pl-PL" dirty="0"/>
              <a:t>Poziom automatyzacji w procesie i per Klient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8B46F-00DB-22E9-AD95-BCC01920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E8422-1D55-3CA5-0554-454D8DA49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2" y="783824"/>
            <a:ext cx="12004816" cy="6074176"/>
          </a:xfrm>
          <a:prstGeom prst="rect">
            <a:avLst/>
          </a:prstGeom>
        </p:spPr>
      </p:pic>
      <p:pic>
        <p:nvPicPr>
          <p:cNvPr id="6" name="Picture 5" descr="A group of colorful cubes">
            <a:extLst>
              <a:ext uri="{FF2B5EF4-FFF2-40B4-BE49-F238E27FC236}">
                <a16:creationId xmlns:a16="http://schemas.microsoft.com/office/drawing/2014/main" id="{7AE0142B-EF07-0A09-062D-B02CA5551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-243408"/>
            <a:ext cx="3794146" cy="24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9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rge Text [DARK]">
  <a:themeElements>
    <a:clrScheme name="Custom 82">
      <a:dk1>
        <a:srgbClr val="1A1A24"/>
      </a:dk1>
      <a:lt1>
        <a:srgbClr val="FFFFFF"/>
      </a:lt1>
      <a:dk2>
        <a:srgbClr val="FFE600"/>
      </a:dk2>
      <a:lt2>
        <a:srgbClr val="2E2E38"/>
      </a:lt2>
      <a:accent1>
        <a:srgbClr val="2DB757"/>
      </a:accent1>
      <a:accent2>
        <a:srgbClr val="27ACAA"/>
      </a:accent2>
      <a:accent3>
        <a:srgbClr val="188CE5"/>
      </a:accent3>
      <a:accent4>
        <a:srgbClr val="750E5C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EY">
      <a:majorFont>
        <a:latin typeface="EYInterstate Regular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  <a:miter lim="800000"/>
        </a:ln>
      </a:spPr>
      <a:bodyPr lIns="108000" tIns="108000" rIns="108000" bIns="108000" rtlCol="0" anchor="t" anchorCtr="0"/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Font typeface="Wingdings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 anchor="t">
        <a:spAutoFit/>
      </a:bodyPr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SzPct val="100000"/>
          <a:buFont typeface="Wingdings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rk-global-widescreen-presentation-template-v2.4.potx" id="{B8C9EC69-FF23-4A49-8040-66C382EA01A0}" vid="{3A37489E-8DCA-4C22-8F8F-5C8A55367943}"/>
    </a:ext>
  </a:extLst>
</a:theme>
</file>

<file path=ppt/theme/theme2.xml><?xml version="1.0" encoding="utf-8"?>
<a:theme xmlns:a="http://schemas.openxmlformats.org/drawingml/2006/main" name="Small Text [DARK]">
  <a:themeElements>
    <a:clrScheme name="Custom 83">
      <a:dk1>
        <a:srgbClr val="1A1A24"/>
      </a:dk1>
      <a:lt1>
        <a:srgbClr val="FFFFFF"/>
      </a:lt1>
      <a:dk2>
        <a:srgbClr val="FFE600"/>
      </a:dk2>
      <a:lt2>
        <a:srgbClr val="2E2E38"/>
      </a:lt2>
      <a:accent1>
        <a:srgbClr val="2DB757"/>
      </a:accent1>
      <a:accent2>
        <a:srgbClr val="27ACAA"/>
      </a:accent2>
      <a:accent3>
        <a:srgbClr val="188CE5"/>
      </a:accent3>
      <a:accent4>
        <a:srgbClr val="750E5C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EY">
      <a:majorFont>
        <a:latin typeface="EYInterstate Regular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  <a:miter lim="800000"/>
        </a:ln>
      </a:spPr>
      <a:bodyPr lIns="108000" tIns="108000" rIns="108000" bIns="108000" rtlCol="0" anchor="t" anchorCtr="0"/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Font typeface="Wingdings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 anchor="t">
        <a:spAutoFit/>
      </a:bodyPr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SzPct val="100000"/>
          <a:buFont typeface="Wingdings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rk-global-widescreen-presentation-template-v2.4.potx" id="{B8C9EC69-FF23-4A49-8040-66C382EA01A0}" vid="{724B2341-7161-4F3E-B25A-A150CB8FC51C}"/>
    </a:ext>
  </a:extLst>
</a:theme>
</file>

<file path=ppt/theme/theme3.xml><?xml version="1.0" encoding="utf-8"?>
<a:theme xmlns:a="http://schemas.openxmlformats.org/drawingml/2006/main" name="EY Core Slides">
  <a:themeElements>
    <a:clrScheme name="Custom 84">
      <a:dk1>
        <a:srgbClr val="1A1A24"/>
      </a:dk1>
      <a:lt1>
        <a:srgbClr val="FFFFFF"/>
      </a:lt1>
      <a:dk2>
        <a:srgbClr val="FFE600"/>
      </a:dk2>
      <a:lt2>
        <a:srgbClr val="2E2E38"/>
      </a:lt2>
      <a:accent1>
        <a:srgbClr val="2DB757"/>
      </a:accent1>
      <a:accent2>
        <a:srgbClr val="27ACAA"/>
      </a:accent2>
      <a:accent3>
        <a:srgbClr val="188CE5"/>
      </a:accent3>
      <a:accent4>
        <a:srgbClr val="750E5C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EY">
      <a:majorFont>
        <a:latin typeface="EYInterstate Regular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  <a:miter lim="800000"/>
        </a:ln>
      </a:spPr>
      <a:bodyPr lIns="108000" tIns="108000" rIns="108000" bIns="108000" rtlCol="0" anchor="t" anchorCtr="0"/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Font typeface="Wingdings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 anchor="t">
        <a:spAutoFit/>
      </a:bodyPr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SzPct val="100000"/>
          <a:buFont typeface="Wingdings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rk-global-widescreen-presentation-template-v2.4.potx" id="{B8C9EC69-FF23-4A49-8040-66C382EA01A0}" vid="{906326D0-C058-4660-9BBD-B86FA8F98D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24D6B7C3717C47AB301E11BF9B4951" ma:contentTypeVersion="4" ma:contentTypeDescription="Create a new document." ma:contentTypeScope="" ma:versionID="6a2ac9e823fe16b7fbf39f49d883e91a">
  <xsd:schema xmlns:xsd="http://www.w3.org/2001/XMLSchema" xmlns:xs="http://www.w3.org/2001/XMLSchema" xmlns:p="http://schemas.microsoft.com/office/2006/metadata/properties" xmlns:ns2="714879ae-1033-45c6-9be3-c577918c63c3" targetNamespace="http://schemas.microsoft.com/office/2006/metadata/properties" ma:root="true" ma:fieldsID="67b307d9afce70da7b4a92e414b6e779" ns2:_="">
    <xsd:import namespace="714879ae-1033-45c6-9be3-c577918c6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879ae-1033-45c6-9be3-c577918c6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C014D9-0F8B-4066-823B-E589F64FAF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087F47-891A-4332-AEE8-A122FCE56C4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4879ae-1033-45c6-9be3-c577918c63c3"/>
  </ds:schemaRefs>
</ds:datastoreItem>
</file>

<file path=customXml/itemProps3.xml><?xml version="1.0" encoding="utf-8"?>
<ds:datastoreItem xmlns:ds="http://schemas.openxmlformats.org/officeDocument/2006/customXml" ds:itemID="{FBF3EB86-FB13-4C5C-B0AA-1D887D107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879ae-1033-45c6-9be3-c577918c6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Dark-global-widescreen-presentation-template-v2.4</Template>
  <TotalTime>232</TotalTime>
  <Words>1266</Words>
  <Application>Microsoft Office PowerPoint</Application>
  <PresentationFormat>Widescreen</PresentationFormat>
  <Paragraphs>189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Aptos</vt:lpstr>
      <vt:lpstr>Arial</vt:lpstr>
      <vt:lpstr>EYInterstate</vt:lpstr>
      <vt:lpstr>EYInterstate Light</vt:lpstr>
      <vt:lpstr>EYInterstate Regular</vt:lpstr>
      <vt:lpstr>Georgia Pro</vt:lpstr>
      <vt:lpstr>Poppins</vt:lpstr>
      <vt:lpstr>Times</vt:lpstr>
      <vt:lpstr>Wingdings</vt:lpstr>
      <vt:lpstr>Large Text [DARK]</vt:lpstr>
      <vt:lpstr>Small Text [DARK]</vt:lpstr>
      <vt:lpstr>EY Core Slides</vt:lpstr>
      <vt:lpstr>think-cell Slide</vt:lpstr>
      <vt:lpstr>Process Mining w handlu detalicznym: Optymalizacja zarządzania zamówieniami</vt:lpstr>
      <vt:lpstr>Zamówienia bez tajemnic: Jak odkrywanie procesów ujawnia niewidzialne bariery w retailu</vt:lpstr>
      <vt:lpstr>PowerPoint Presentation</vt:lpstr>
      <vt:lpstr>PowerPoint Presentation</vt:lpstr>
      <vt:lpstr>PowerPoint Presentation</vt:lpstr>
      <vt:lpstr>Wynki wewnętrznego audytu vs zadowolenie klienta</vt:lpstr>
      <vt:lpstr>Historia klienta</vt:lpstr>
      <vt:lpstr>Analiza procesu od zamówienia do płatności </vt:lpstr>
      <vt:lpstr>Poziom automatyzacji w procesie i per Klient</vt:lpstr>
      <vt:lpstr>Identyfikacja głównych powodów „Rework”</vt:lpstr>
      <vt:lpstr>Porównanie Klientów</vt:lpstr>
      <vt:lpstr>Analiza procesu dzięki zastosowaniu sztucznej intelligencji</vt:lpstr>
      <vt:lpstr>Wnioski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IB</dc:creator>
  <cp:lastModifiedBy>Dominika A Piotrowska-Skwarło</cp:lastModifiedBy>
  <cp:revision>3</cp:revision>
  <dcterms:created xsi:type="dcterms:W3CDTF">2025-04-08T12:46:30Z</dcterms:created>
  <dcterms:modified xsi:type="dcterms:W3CDTF">2025-04-14T11:18:34Z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0x01010039AC5ADA8D426E4FBEDF652E9440888F</vt:lpwstr>
  </property>
</Properties>
</file>